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4"/>
    <p:sldMasterId id="2147483693" r:id="rId5"/>
  </p:sldMasterIdLst>
  <p:notesMasterIdLst>
    <p:notesMasterId r:id="rId52"/>
  </p:notesMasterIdLst>
  <p:handoutMasterIdLst>
    <p:handoutMasterId r:id="rId53"/>
  </p:handoutMasterIdLst>
  <p:sldIdLst>
    <p:sldId id="256" r:id="rId6"/>
    <p:sldId id="258" r:id="rId7"/>
    <p:sldId id="257" r:id="rId8"/>
    <p:sldId id="259" r:id="rId9"/>
    <p:sldId id="318" r:id="rId10"/>
    <p:sldId id="260" r:id="rId11"/>
    <p:sldId id="571" r:id="rId12"/>
    <p:sldId id="572" r:id="rId13"/>
    <p:sldId id="550" r:id="rId14"/>
    <p:sldId id="551" r:id="rId15"/>
    <p:sldId id="630" r:id="rId16"/>
    <p:sldId id="574" r:id="rId17"/>
    <p:sldId id="575" r:id="rId18"/>
    <p:sldId id="557" r:id="rId19"/>
    <p:sldId id="578" r:id="rId20"/>
    <p:sldId id="711" r:id="rId21"/>
    <p:sldId id="691" r:id="rId22"/>
    <p:sldId id="692" r:id="rId23"/>
    <p:sldId id="714" r:id="rId24"/>
    <p:sldId id="584" r:id="rId25"/>
    <p:sldId id="710" r:id="rId26"/>
    <p:sldId id="712" r:id="rId27"/>
    <p:sldId id="697" r:id="rId28"/>
    <p:sldId id="700" r:id="rId29"/>
    <p:sldId id="695" r:id="rId30"/>
    <p:sldId id="701" r:id="rId31"/>
    <p:sldId id="696" r:id="rId32"/>
    <p:sldId id="702" r:id="rId33"/>
    <p:sldId id="706" r:id="rId34"/>
    <p:sldId id="698" r:id="rId35"/>
    <p:sldId id="703" r:id="rId36"/>
    <p:sldId id="707" r:id="rId37"/>
    <p:sldId id="699" r:id="rId38"/>
    <p:sldId id="704" r:id="rId39"/>
    <p:sldId id="592" r:id="rId40"/>
    <p:sldId id="713" r:id="rId41"/>
    <p:sldId id="586" r:id="rId42"/>
    <p:sldId id="587" r:id="rId43"/>
    <p:sldId id="705" r:id="rId44"/>
    <p:sldId id="708" r:id="rId45"/>
    <p:sldId id="709" r:id="rId46"/>
    <p:sldId id="303" r:id="rId47"/>
    <p:sldId id="715" r:id="rId48"/>
    <p:sldId id="614" r:id="rId49"/>
    <p:sldId id="309" r:id="rId50"/>
    <p:sldId id="30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FC656C4-D212-4692-99E1-1EA2A88520DB}">
          <p14:sldIdLst>
            <p14:sldId id="256"/>
            <p14:sldId id="258"/>
            <p14:sldId id="257"/>
          </p14:sldIdLst>
        </p14:section>
        <p14:section name="Entity Framework Core" id="{33467188-28C0-447F-8B1F-DB02297E52E2}">
          <p14:sldIdLst>
            <p14:sldId id="259"/>
            <p14:sldId id="318"/>
            <p14:sldId id="260"/>
            <p14:sldId id="571"/>
            <p14:sldId id="572"/>
            <p14:sldId id="550"/>
            <p14:sldId id="551"/>
          </p14:sldIdLst>
        </p14:section>
        <p14:section name="EF Core Components" id="{03AE92B3-FCC6-4B1E-8AC3-319C3B35FCE7}">
          <p14:sldIdLst>
            <p14:sldId id="630"/>
            <p14:sldId id="574"/>
            <p14:sldId id="575"/>
            <p14:sldId id="557"/>
            <p14:sldId id="578"/>
          </p14:sldIdLst>
        </p14:section>
        <p14:section name="EF Core Configuration" id="{C6B6D42E-CC09-4970-9304-5088E6A4C8FD}">
          <p14:sldIdLst>
            <p14:sldId id="711"/>
            <p14:sldId id="691"/>
            <p14:sldId id="692"/>
            <p14:sldId id="714"/>
            <p14:sldId id="584"/>
            <p14:sldId id="710"/>
          </p14:sldIdLst>
        </p14:section>
        <p14:section name="CRUD Operations" id="{12C94A3B-6426-4635-943C-87FED655F3D1}">
          <p14:sldIdLst>
            <p14:sldId id="712"/>
            <p14:sldId id="697"/>
            <p14:sldId id="700"/>
            <p14:sldId id="695"/>
            <p14:sldId id="701"/>
            <p14:sldId id="696"/>
            <p14:sldId id="702"/>
            <p14:sldId id="706"/>
            <p14:sldId id="698"/>
            <p14:sldId id="703"/>
            <p14:sldId id="707"/>
            <p14:sldId id="699"/>
            <p14:sldId id="704"/>
            <p14:sldId id="592"/>
          </p14:sldIdLst>
        </p14:section>
        <p14:section name="Database Migrations" id="{E5D5E994-86F5-4003-A72F-A61F2D4798E5}">
          <p14:sldIdLst>
            <p14:sldId id="713"/>
            <p14:sldId id="586"/>
            <p14:sldId id="587"/>
            <p14:sldId id="705"/>
            <p14:sldId id="708"/>
            <p14:sldId id="709"/>
          </p14:sldIdLst>
        </p14:section>
        <p14:section name="Conclusion" id="{02FEBF40-D2C1-451F-9D9A-A868D34C96A5}">
          <p14:sldIdLst>
            <p14:sldId id="303"/>
            <p14:sldId id="715"/>
            <p14:sldId id="614"/>
            <p14:sldId id="309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967" autoAdjust="0"/>
    <p:restoredTop sz="79788" autoAdjust="0"/>
  </p:normalViewPr>
  <p:slideViewPr>
    <p:cSldViewPr showGuides="1">
      <p:cViewPr varScale="1">
        <p:scale>
          <a:sx n="66" d="100"/>
          <a:sy n="66" d="100"/>
        </p:scale>
        <p:origin x="180" y="5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handoutMaster" Target="handoutMasters/handoutMaster1.xml"/><Relationship Id="rId58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10.9.2024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11204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92954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EB8EBD-8C83-42F1-B04E-7AEE9D0A4C7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34309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192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882EE92-2B38-4427-80A2-B8881462777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1766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882EE92-2B38-4427-80A2-B8881462777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5501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16587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0F205-FB23-4B4A-AA1E-CC80DEDB9B7E}" type="slidenum">
              <a:rPr lang="en-BG" smtClean="0"/>
              <a:t>43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201445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foundation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www.facebook.com/SoftwareUniversity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bg/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5.png"/><Relationship Id="rId4" Type="http://schemas.openxmlformats.org/officeDocument/2006/relationships/hyperlink" Target="https://softuni.org/" TargetMode="External"/><Relationship Id="rId9" Type="http://schemas.openxmlformats.org/officeDocument/2006/relationships/hyperlink" Target="https://forum.softuni.bg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7" name="Picture Logo FB" descr="Facebook logo">
            <a:hlinkClick r:id="rId2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439978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4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6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6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8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2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9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3C145-EA12-94EF-AA17-5F628EA0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5E72E-5B45-B6EE-75AE-03B188AD9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6A8EA-0240-01AB-A7C2-BD1CD885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2F75B-1C4E-1E47-AE31-5B79E79ADF4F}" type="datetimeFigureOut">
              <a:rPr lang="en-BG" smtClean="0"/>
              <a:t>09/10/2024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CBF96-4249-1541-E44E-FBCECA233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B54F2-814F-F79B-8CD7-FA313336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CCE35-F5E1-7541-B177-7204A9BB7A19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436427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1_Source Code Exampl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10"/>
          <p:cNvSpPr txBox="1">
            <a:spLocks noGrp="1"/>
          </p:cNvSpPr>
          <p:nvPr>
            <p:ph type="body" idx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rgbClr val="112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sp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sz="2398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0"/>
          <p:cNvSpPr txBox="1">
            <a:spLocks noGrp="1"/>
          </p:cNvSpPr>
          <p:nvPr>
            <p:ph type="body" idx="2"/>
          </p:nvPr>
        </p:nvSpPr>
        <p:spPr>
          <a:xfrm>
            <a:off x="190501" y="1196126"/>
            <a:ext cx="11811097" cy="5561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None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10"/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10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67957" y="253936"/>
            <a:ext cx="1915704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0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5229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>
                <a:solidFill>
                  <a:srgbClr val="234465"/>
                </a:solidFill>
              </a:rPr>
              <a:pPr/>
              <a:t>‹#›</a:t>
            </a:fld>
            <a:endParaRPr lang="en-US">
              <a:solidFill>
                <a:srgbClr val="234465"/>
              </a:solidFill>
            </a:endParaRPr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17008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  <p:sldLayoutId id="2147483692" r:id="rId12"/>
    <p:sldLayoutId id="2147483695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5049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sli.do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sv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smartit.bg/" TargetMode="External"/><Relationship Id="rId13" Type="http://schemas.openxmlformats.org/officeDocument/2006/relationships/image" Target="../media/image86.png"/><Relationship Id="rId18" Type="http://schemas.openxmlformats.org/officeDocument/2006/relationships/hyperlink" Target="https://ambitioned.com/about/" TargetMode="External"/><Relationship Id="rId3" Type="http://schemas.openxmlformats.org/officeDocument/2006/relationships/image" Target="../media/image81.png"/><Relationship Id="rId21" Type="http://schemas.openxmlformats.org/officeDocument/2006/relationships/image" Target="../media/image90.png"/><Relationship Id="rId7" Type="http://schemas.openxmlformats.org/officeDocument/2006/relationships/image" Target="../media/image83.png"/><Relationship Id="rId12" Type="http://schemas.openxmlformats.org/officeDocument/2006/relationships/hyperlink" Target="https://www.pharvision.ai/careers" TargetMode="External"/><Relationship Id="rId17" Type="http://schemas.openxmlformats.org/officeDocument/2006/relationships/image" Target="../media/image88.png"/><Relationship Id="rId2" Type="http://schemas.openxmlformats.org/officeDocument/2006/relationships/hyperlink" Target="https://en.superhosting.bg/" TargetMode="External"/><Relationship Id="rId16" Type="http://schemas.openxmlformats.org/officeDocument/2006/relationships/hyperlink" Target="https://www.vivacom.bg/bg/residential/za-nas/za-kompanijata/koi-sme-nie" TargetMode="External"/><Relationship Id="rId20" Type="http://schemas.openxmlformats.org/officeDocument/2006/relationships/hyperlink" Target="https://www.draftkings.com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reatex.bg/" TargetMode="External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5" Type="http://schemas.openxmlformats.org/officeDocument/2006/relationships/image" Target="../media/image87.png"/><Relationship Id="rId10" Type="http://schemas.openxmlformats.org/officeDocument/2006/relationships/hyperlink" Target="https://indeavr.com/careers/" TargetMode="External"/><Relationship Id="rId19" Type="http://schemas.openxmlformats.org/officeDocument/2006/relationships/image" Target="../media/image89.png"/><Relationship Id="rId4" Type="http://schemas.openxmlformats.org/officeDocument/2006/relationships/hyperlink" Target="https://bg.coca-colahellenic.com/bg/working-with-us" TargetMode="External"/><Relationship Id="rId9" Type="http://schemas.openxmlformats.org/officeDocument/2006/relationships/image" Target="../media/image84.png"/><Relationship Id="rId14" Type="http://schemas.openxmlformats.org/officeDocument/2006/relationships/hyperlink" Target="https://www.postbank.b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png"/><Relationship Id="rId4" Type="http://schemas.openxmlformats.org/officeDocument/2006/relationships/hyperlink" Target="https://softuni.b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53C3A5D9-6555-422A-8B58-FF64484C2B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with Entity Framework Core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7915F5-7707-4FF7-A695-485AFE5B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Databases</a:t>
            </a:r>
            <a:endParaRPr lang="bg-BG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132577-CFE1-4F8B-BD68-07B9D9065A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  <a:endParaRPr lang="bg-BG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0D1E57-C427-434E-B66A-34ED70C1AD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https://softuni.bg</a:t>
            </a:r>
            <a:endParaRPr lang="bg-BG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044C1C-0C80-4130-87C9-34EB2DF176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  <a:endParaRPr lang="bg-BG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E5B31C1-521A-4178-AFC5-4D38A279DE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082" y="5336486"/>
            <a:ext cx="2980696" cy="460181"/>
          </a:xfrm>
        </p:spPr>
        <p:txBody>
          <a:bodyPr/>
          <a:lstStyle/>
          <a:p>
            <a:r>
              <a:rPr lang="en-US" dirty="0"/>
              <a:t>Technical Trainers</a:t>
            </a:r>
            <a:endParaRPr lang="bg-BG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625EEBD-C7E8-49B1-8B63-68BA07436E5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552450" y="2299186"/>
            <a:ext cx="3591426" cy="2381582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01755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First Basic Workflow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56539" y="1267320"/>
            <a:ext cx="3239244" cy="2061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196" indent="-514196">
              <a:buFont typeface="+mj-lt"/>
              <a:buAutoNum type="arabicPeriod" startAt="5"/>
            </a:pPr>
            <a:r>
              <a:rPr lang="en-US" sz="3199" dirty="0"/>
              <a:t>Modify data with C# code and call "</a:t>
            </a: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Save Changes()</a:t>
            </a:r>
            <a:r>
              <a:rPr lang="en-US" sz="3199" dirty="0"/>
              <a:t>"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12224" y="1267320"/>
            <a:ext cx="3660174" cy="2553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196" indent="-514196">
              <a:buFont typeface="+mj-lt"/>
              <a:buAutoNum type="arabicPeriod" startAt="6"/>
            </a:pPr>
            <a:r>
              <a:rPr lang="en-US" sz="3199" dirty="0"/>
              <a:t>Entity Framework generates &amp; executes SQL command to modify the DB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030" y="1267319"/>
            <a:ext cx="3523015" cy="2061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196" indent="-514196">
              <a:buFont typeface="+mj-lt"/>
              <a:buAutoNum type="arabicPeriod" startAt="4"/>
            </a:pPr>
            <a:r>
              <a:rPr lang="en-US" sz="3199" dirty="0"/>
              <a:t>EF transforms </a:t>
            </a:r>
            <a:br>
              <a:rPr lang="en-US" sz="3199" dirty="0"/>
            </a:br>
            <a:r>
              <a:rPr lang="en-US" sz="3199" dirty="0"/>
              <a:t>the query</a:t>
            </a:r>
            <a:br>
              <a:rPr lang="en-US" sz="3199" dirty="0"/>
            </a:br>
            <a:r>
              <a:rPr lang="en-US" sz="3199" dirty="0"/>
              <a:t>results into </a:t>
            </a:r>
            <a:br>
              <a:rPr lang="en-US" sz="3199" dirty="0"/>
            </a:br>
            <a:r>
              <a:rPr lang="en-US" sz="3199" dirty="0"/>
              <a:t>.NET objects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250D9CDA-5F0B-406B-B425-77EF83FB6B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B78741-40D4-4D08-9BC4-048487FBF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5858" y="4419000"/>
            <a:ext cx="3730590" cy="86937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7F3CD1-E71A-4FBE-8770-9413A4EFE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6000" y="4247682"/>
            <a:ext cx="3121831" cy="121200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5161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EF Core Components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Overview of System Objects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1F9AE3-6316-46E2-AED8-D26EBE607D7C}"/>
              </a:ext>
            </a:extLst>
          </p:cNvPr>
          <p:cNvGrpSpPr/>
          <p:nvPr/>
        </p:nvGrpSpPr>
        <p:grpSpPr>
          <a:xfrm>
            <a:off x="4731069" y="1644178"/>
            <a:ext cx="2662168" cy="1943206"/>
            <a:chOff x="3071824" y="2771796"/>
            <a:chExt cx="3328976" cy="187640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25BFB9A-1E13-4658-8508-BABED1EC61E3}"/>
                </a:ext>
              </a:extLst>
            </p:cNvPr>
            <p:cNvSpPr/>
            <p:nvPr/>
          </p:nvSpPr>
          <p:spPr>
            <a:xfrm>
              <a:off x="3071824" y="2771796"/>
              <a:ext cx="1881176" cy="506016"/>
            </a:xfrm>
            <a:prstGeom prst="roundRect">
              <a:avLst/>
            </a:prstGeom>
            <a:solidFill>
              <a:schemeClr val="accent6">
                <a:lumMod val="25000"/>
              </a:schemeClr>
            </a:solidFill>
            <a:ln w="76200">
              <a:solidFill>
                <a:schemeClr val="bg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98" b="1" noProof="1">
                  <a:solidFill>
                    <a:schemeClr val="bg2"/>
                  </a:solidFill>
                  <a:latin typeface="Consolas" panose="020B0609020204030204" pitchFamily="49" charset="0"/>
                </a:rPr>
                <a:t>DbContext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D8BAFCD-2731-451E-9510-762AC080C8BB}"/>
                </a:ext>
              </a:extLst>
            </p:cNvPr>
            <p:cNvSpPr/>
            <p:nvPr/>
          </p:nvSpPr>
          <p:spPr>
            <a:xfrm>
              <a:off x="3848092" y="3457644"/>
              <a:ext cx="2552708" cy="506016"/>
            </a:xfrm>
            <a:prstGeom prst="roundRect">
              <a:avLst/>
            </a:prstGeom>
            <a:solidFill>
              <a:schemeClr val="accent6">
                <a:lumMod val="25000"/>
              </a:schemeClr>
            </a:solidFill>
            <a:ln w="76200">
              <a:solidFill>
                <a:schemeClr val="bg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98" b="1" noProof="1">
                  <a:solidFill>
                    <a:schemeClr val="bg2"/>
                  </a:solidFill>
                  <a:latin typeface="Consolas" panose="020B0609020204030204" pitchFamily="49" charset="0"/>
                </a:rPr>
                <a:t>Product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899E4DF-9246-4BA5-9A2E-10F9F42BCB4B}"/>
                </a:ext>
              </a:extLst>
            </p:cNvPr>
            <p:cNvSpPr/>
            <p:nvPr/>
          </p:nvSpPr>
          <p:spPr>
            <a:xfrm>
              <a:off x="3848092" y="4142184"/>
              <a:ext cx="2552708" cy="506016"/>
            </a:xfrm>
            <a:prstGeom prst="roundRect">
              <a:avLst/>
            </a:prstGeom>
            <a:solidFill>
              <a:schemeClr val="accent6">
                <a:lumMod val="25000"/>
              </a:schemeClr>
            </a:solidFill>
            <a:ln w="76200">
              <a:solidFill>
                <a:schemeClr val="bg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98" b="1" noProof="1">
                  <a:solidFill>
                    <a:schemeClr val="bg2"/>
                  </a:solidFill>
                  <a:latin typeface="Consolas" panose="020B0609020204030204" pitchFamily="49" charset="0"/>
                </a:rPr>
                <a:t>ProductNotes</a:t>
              </a: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54BDF0C-BF47-4177-B21C-6C1C0933388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420952" y="3297780"/>
              <a:ext cx="432840" cy="392904"/>
            </a:xfrm>
            <a:prstGeom prst="bentConnector2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1EC43A77-C7C0-474C-97D6-20704041F4E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078682" y="3640050"/>
              <a:ext cx="1117380" cy="392904"/>
            </a:xfrm>
            <a:prstGeom prst="bentConnector2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986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Bunch of normal C# classes (POCO)</a:t>
            </a:r>
          </a:p>
          <a:p>
            <a:pPr lvl="1"/>
            <a:r>
              <a:rPr lang="en-US" dirty="0"/>
              <a:t>May contain </a:t>
            </a:r>
            <a:r>
              <a:rPr lang="en-US" b="1" dirty="0">
                <a:solidFill>
                  <a:schemeClr val="bg1"/>
                </a:solidFill>
              </a:rPr>
              <a:t>navigation properties </a:t>
            </a:r>
            <a:r>
              <a:rPr lang="en-US" dirty="0"/>
              <a:t>for </a:t>
            </a:r>
            <a:r>
              <a:rPr lang="en-US" b="1" dirty="0">
                <a:solidFill>
                  <a:schemeClr val="bg1"/>
                </a:solidFill>
              </a:rPr>
              <a:t>table relationships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r>
              <a:rPr lang="en-US" dirty="0"/>
              <a:t>Recommended to be in a </a:t>
            </a:r>
            <a:r>
              <a:rPr lang="en-US" b="1" dirty="0">
                <a:solidFill>
                  <a:schemeClr val="bg1"/>
                </a:solidFill>
              </a:rPr>
              <a:t>separate class library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Classes (Models)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7409" y="2708921"/>
            <a:ext cx="10357803" cy="31129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400" b="1">
                <a:latin typeface="Consolas" pitchFamily="49" charset="0"/>
              </a:defRPr>
            </a:lvl1pPr>
          </a:lstStyle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798" noProof="1"/>
              <a:t>public class ProductNote</a:t>
            </a:r>
          </a:p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798" noProof="1"/>
              <a:t>{</a:t>
            </a:r>
          </a:p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798" noProof="1"/>
              <a:t>    public int Id { get; set; }</a:t>
            </a:r>
          </a:p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798" noProof="1"/>
              <a:t>    public string Content { get; set; }</a:t>
            </a:r>
          </a:p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798" noProof="1"/>
              <a:t>    public int ProductId { get; set; }</a:t>
            </a:r>
          </a:p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798" noProof="1"/>
              <a:t>    public </a:t>
            </a:r>
            <a:r>
              <a:rPr lang="en-US" sz="2798" noProof="1">
                <a:solidFill>
                  <a:schemeClr val="bg1"/>
                </a:solidFill>
              </a:rPr>
              <a:t>Product</a:t>
            </a:r>
            <a:r>
              <a:rPr lang="en-US" sz="2798" noProof="1"/>
              <a:t> Product { get; set; }</a:t>
            </a:r>
          </a:p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798" noProof="1"/>
              <a:t>}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528048" y="2996300"/>
            <a:ext cx="2165024" cy="578713"/>
          </a:xfrm>
          <a:prstGeom prst="wedgeRoundRectCallout">
            <a:avLst>
              <a:gd name="adj1" fmla="val -63587"/>
              <a:gd name="adj2" fmla="val 55469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bg2"/>
                </a:solidFill>
              </a:rPr>
              <a:t>Primary key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904312" y="3804762"/>
            <a:ext cx="2016224" cy="578713"/>
          </a:xfrm>
          <a:prstGeom prst="wedgeRoundRectCallout">
            <a:avLst>
              <a:gd name="adj1" fmla="val -64489"/>
              <a:gd name="adj2" fmla="val 22114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bg2"/>
                </a:solidFill>
              </a:rPr>
              <a:t>Foreign key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038464" y="5372518"/>
            <a:ext cx="3528391" cy="578713"/>
          </a:xfrm>
          <a:prstGeom prst="wedgeRoundRectCallout">
            <a:avLst>
              <a:gd name="adj1" fmla="val -57108"/>
              <a:gd name="adj2" fmla="val -40489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bg2"/>
                </a:solidFill>
              </a:rPr>
              <a:t>Navigation property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4809F094-604E-49B7-9AB0-17197B0593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787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Another example of a domain class (model)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Classes (Models)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3393" y="2068921"/>
            <a:ext cx="10782607" cy="31146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800" b="1">
                <a:latin typeface="Consolas" pitchFamily="49" charset="0"/>
              </a:defRPr>
            </a:lvl1pPr>
          </a:lstStyle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noProof="1"/>
              <a:t>public class </a:t>
            </a:r>
            <a:r>
              <a:rPr lang="en-US" noProof="1">
                <a:solidFill>
                  <a:schemeClr val="bg1"/>
                </a:solidFill>
              </a:rPr>
              <a:t>Product</a:t>
            </a:r>
          </a:p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noProof="1"/>
              <a:t>{</a:t>
            </a:r>
          </a:p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noProof="1"/>
              <a:t>  public int </a:t>
            </a:r>
            <a:r>
              <a:rPr lang="en-US" noProof="1">
                <a:solidFill>
                  <a:schemeClr val="bg1"/>
                </a:solidFill>
              </a:rPr>
              <a:t>Id</a:t>
            </a:r>
            <a:r>
              <a:rPr lang="en-US" noProof="1"/>
              <a:t> { get; set; }</a:t>
            </a:r>
          </a:p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noProof="1"/>
              <a:t>  public string </a:t>
            </a:r>
            <a:r>
              <a:rPr lang="en-US" noProof="1">
                <a:solidFill>
                  <a:schemeClr val="bg1"/>
                </a:solidFill>
              </a:rPr>
              <a:t>Name</a:t>
            </a:r>
            <a:r>
              <a:rPr lang="en-US" noProof="1"/>
              <a:t> { get; set; }</a:t>
            </a:r>
          </a:p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noProof="1"/>
              <a:t>  public IList&lt;</a:t>
            </a:r>
            <a:r>
              <a:rPr lang="en-US" noProof="1">
                <a:solidFill>
                  <a:schemeClr val="bg1"/>
                </a:solidFill>
              </a:rPr>
              <a:t>ProductNote</a:t>
            </a:r>
            <a:r>
              <a:rPr lang="en-US" noProof="1"/>
              <a:t>&gt; ProductNotes { get; set; } </a:t>
            </a:r>
          </a:p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noProof="1"/>
              <a:t>            = new List&lt;</a:t>
            </a:r>
            <a:r>
              <a:rPr lang="en-US" noProof="1">
                <a:solidFill>
                  <a:schemeClr val="bg1"/>
                </a:solidFill>
              </a:rPr>
              <a:t>ProductNote</a:t>
            </a:r>
            <a:r>
              <a:rPr lang="en-US" noProof="1"/>
              <a:t>&gt;();</a:t>
            </a:r>
          </a:p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noProof="1"/>
              <a:t>}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FD560B8B-DE33-4A8B-9E4B-F13987786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872" y="5000835"/>
            <a:ext cx="2592288" cy="1055581"/>
          </a:xfrm>
          <a:prstGeom prst="wedgeRoundRectCallout">
            <a:avLst>
              <a:gd name="adj1" fmla="val -34842"/>
              <a:gd name="adj2" fmla="val -79083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800" b="1" noProof="1">
                <a:solidFill>
                  <a:schemeClr val="bg1"/>
                </a:solidFill>
              </a:rPr>
              <a:t>One-to-many</a:t>
            </a:r>
            <a:r>
              <a:rPr lang="en-US" sz="28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b="1" noProof="1">
                <a:solidFill>
                  <a:schemeClr val="bg2"/>
                </a:solidFill>
              </a:rPr>
              <a:t>relationship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411F033E-D6DE-4285-9F18-5D0077EA5D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471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191942" y="1196125"/>
            <a:ext cx="11930091" cy="5561125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500" dirty="0"/>
              <a:t> Usually named after the database</a:t>
            </a:r>
            <a:r>
              <a:rPr lang="bg-BG" sz="3500" dirty="0"/>
              <a:t>,</a:t>
            </a:r>
            <a:r>
              <a:rPr lang="en-US" sz="3500" b="1" noProof="1">
                <a:solidFill>
                  <a:schemeClr val="bg1"/>
                </a:solidFill>
              </a:rPr>
              <a:t> </a:t>
            </a:r>
            <a:r>
              <a:rPr lang="en-US" sz="3500" dirty="0"/>
              <a:t>e.g.</a:t>
            </a:r>
            <a:r>
              <a:rPr lang="bg-BG" sz="3500" dirty="0"/>
              <a:t>,</a:t>
            </a:r>
            <a:r>
              <a:rPr lang="en-US" sz="3500" dirty="0"/>
              <a:t> </a:t>
            </a:r>
            <a:r>
              <a:rPr lang="en-US" sz="3500" b="1" noProof="1">
                <a:solidFill>
                  <a:schemeClr val="bg1"/>
                </a:solidFill>
                <a:latin typeface="Consolas" panose="020B0609020204030204" pitchFamily="49" charset="0"/>
              </a:rPr>
              <a:t>ShoppingListDbContext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3500" dirty="0"/>
              <a:t> Manages model classes using </a:t>
            </a:r>
            <a:r>
              <a:rPr lang="en-US" sz="3500" b="1" noProof="1">
                <a:solidFill>
                  <a:schemeClr val="bg1"/>
                </a:solidFill>
                <a:latin typeface="Consolas" panose="020B0609020204030204" pitchFamily="49" charset="0"/>
              </a:rPr>
              <a:t>DbSet&lt;T&gt;</a:t>
            </a:r>
            <a:r>
              <a:rPr lang="en-US" sz="3500" dirty="0">
                <a:latin typeface="+mj-lt"/>
              </a:rPr>
              <a:t> </a:t>
            </a:r>
            <a:r>
              <a:rPr lang="en-US" sz="3500" dirty="0"/>
              <a:t>type</a:t>
            </a:r>
            <a:endParaRPr lang="en-US" sz="35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500" dirty="0"/>
              <a:t> Easily navigate through </a:t>
            </a:r>
            <a:r>
              <a:rPr lang="en-US" sz="3500" b="1" dirty="0">
                <a:solidFill>
                  <a:schemeClr val="bg1"/>
                </a:solidFill>
              </a:rPr>
              <a:t>table relations</a:t>
            </a:r>
          </a:p>
          <a:p>
            <a:pPr>
              <a:lnSpc>
                <a:spcPct val="100000"/>
              </a:lnSpc>
            </a:pPr>
            <a:r>
              <a:rPr lang="en-US" sz="3500" dirty="0"/>
              <a:t> Managing database </a:t>
            </a:r>
            <a:r>
              <a:rPr lang="en-US" sz="3500" b="1" dirty="0">
                <a:solidFill>
                  <a:schemeClr val="bg1"/>
                </a:solidFill>
              </a:rPr>
              <a:t>creation</a:t>
            </a:r>
            <a:r>
              <a:rPr lang="en-US" sz="3500" dirty="0"/>
              <a:t>/</a:t>
            </a:r>
            <a:r>
              <a:rPr lang="en-US" sz="3500" b="1" dirty="0">
                <a:solidFill>
                  <a:schemeClr val="bg1"/>
                </a:solidFill>
              </a:rPr>
              <a:t>deletion</a:t>
            </a:r>
            <a:r>
              <a:rPr lang="en-US" sz="3500" dirty="0"/>
              <a:t>/</a:t>
            </a:r>
            <a:r>
              <a:rPr lang="en-US" sz="3500" b="1" dirty="0">
                <a:solidFill>
                  <a:schemeClr val="bg1"/>
                </a:solidFill>
              </a:rPr>
              <a:t>migration</a:t>
            </a:r>
          </a:p>
          <a:p>
            <a:pPr>
              <a:lnSpc>
                <a:spcPct val="100000"/>
              </a:lnSpc>
            </a:pPr>
            <a:r>
              <a:rPr lang="en-US" sz="3500" dirty="0"/>
              <a:t> Executing </a:t>
            </a:r>
            <a:r>
              <a:rPr lang="en-US" sz="3500" b="1" dirty="0">
                <a:solidFill>
                  <a:schemeClr val="bg1"/>
                </a:solidFill>
              </a:rPr>
              <a:t>LINQ queries </a:t>
            </a:r>
            <a:r>
              <a:rPr lang="en-US" sz="3500" dirty="0"/>
              <a:t>as native </a:t>
            </a:r>
            <a:r>
              <a:rPr lang="en-US" sz="3500" b="1" dirty="0">
                <a:solidFill>
                  <a:schemeClr val="bg1"/>
                </a:solidFill>
              </a:rPr>
              <a:t>SQL queries</a:t>
            </a:r>
          </a:p>
          <a:p>
            <a:pPr>
              <a:lnSpc>
                <a:spcPct val="100000"/>
              </a:lnSpc>
            </a:pPr>
            <a:r>
              <a:rPr lang="en-US" sz="3500" noProof="1">
                <a:latin typeface="+mj-lt"/>
              </a:rPr>
              <a:t> </a:t>
            </a:r>
            <a:r>
              <a:rPr lang="en-US" sz="3500" b="1" noProof="1">
                <a:solidFill>
                  <a:schemeClr val="bg1"/>
                </a:solidFill>
                <a:latin typeface="Consolas" panose="020B0609020204030204" pitchFamily="49" charset="0"/>
              </a:rPr>
              <a:t>DbContext</a:t>
            </a:r>
            <a:r>
              <a:rPr lang="en-US" sz="3500" dirty="0"/>
              <a:t> properties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</a:rPr>
              <a:t>Database</a:t>
            </a:r>
            <a:r>
              <a:rPr lang="en-US" sz="3200" dirty="0"/>
              <a:t> </a:t>
            </a:r>
            <a:r>
              <a:rPr lang="bg-BG" sz="3200" dirty="0"/>
              <a:t>–</a:t>
            </a:r>
            <a:r>
              <a:rPr lang="en-US" sz="3200" dirty="0"/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EnsureCreated</a:t>
            </a:r>
            <a:r>
              <a:rPr lang="en-US" sz="3200" dirty="0"/>
              <a:t>/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Deleted</a:t>
            </a:r>
            <a:r>
              <a:rPr lang="en-US" sz="3200" dirty="0"/>
              <a:t> methods, DB Connection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ChangeTracker</a:t>
            </a:r>
            <a:r>
              <a:rPr lang="bg-BG" sz="3200" noProof="1"/>
              <a:t> </a:t>
            </a:r>
            <a:r>
              <a:rPr lang="bg-BG" sz="3200" dirty="0"/>
              <a:t>– </a:t>
            </a:r>
            <a:r>
              <a:rPr lang="en-US" sz="3200" dirty="0"/>
              <a:t>holds info about the </a:t>
            </a:r>
            <a:r>
              <a:rPr lang="en-US" sz="3200" b="1" dirty="0">
                <a:solidFill>
                  <a:schemeClr val="bg1"/>
                </a:solidFill>
              </a:rPr>
              <a:t>automatic change tracker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DbContext </a:t>
            </a:r>
            <a:r>
              <a:rPr lang="en-US" dirty="0"/>
              <a:t>Class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5D9E45A-4F97-4058-855E-C6A6B1AB3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519C444-821D-429C-A60C-C777775D0BC9}"/>
              </a:ext>
            </a:extLst>
          </p:cNvPr>
          <p:cNvSpPr txBox="1">
            <a:spLocks/>
          </p:cNvSpPr>
          <p:nvPr/>
        </p:nvSpPr>
        <p:spPr>
          <a:xfrm>
            <a:off x="697044" y="1758008"/>
            <a:ext cx="8548955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800" b="1">
                <a:latin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noProof="1"/>
              <a:t>public class </a:t>
            </a:r>
            <a:r>
              <a:rPr lang="en-US" sz="2400" noProof="1">
                <a:solidFill>
                  <a:schemeClr val="bg1"/>
                </a:solidFill>
              </a:rPr>
              <a:t>ShoppingListDbContext</a:t>
            </a:r>
            <a:r>
              <a:rPr lang="en-US" sz="2400" noProof="1"/>
              <a:t> : </a:t>
            </a:r>
            <a:r>
              <a:rPr lang="en-US" sz="2400" noProof="1">
                <a:solidFill>
                  <a:schemeClr val="bg1"/>
                </a:solidFill>
              </a:rPr>
              <a:t>DbContext</a:t>
            </a: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D0A444F6-C085-43F0-97FD-0E1A04725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5385" y="2232368"/>
            <a:ext cx="2541230" cy="919090"/>
          </a:xfrm>
          <a:prstGeom prst="wedgeRoundRectCallout">
            <a:avLst>
              <a:gd name="adj1" fmla="val -119076"/>
              <a:gd name="adj2" fmla="val -58711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dirty="0">
                <a:solidFill>
                  <a:schemeClr val="bg2"/>
                </a:solidFill>
              </a:rPr>
              <a:t>Inherits the </a:t>
            </a:r>
            <a:r>
              <a:rPr lang="en-US" sz="2399" b="1" noProof="1">
                <a:solidFill>
                  <a:schemeClr val="bg1"/>
                </a:solidFill>
                <a:latin typeface="Consolas" panose="020B0609020204030204" pitchFamily="49" charset="0"/>
              </a:rPr>
              <a:t>DbContext</a:t>
            </a:r>
            <a:r>
              <a:rPr lang="en-US" sz="2399" b="1" noProof="1">
                <a:solidFill>
                  <a:schemeClr val="bg2"/>
                </a:solidFill>
              </a:rPr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389328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</a:t>
            </a:r>
            <a:r>
              <a:rPr lang="en-US" noProof="1"/>
              <a:t>DbContext</a:t>
            </a:r>
            <a:r>
              <a:rPr lang="en-US" dirty="0"/>
              <a:t> Class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69012" y="1328222"/>
            <a:ext cx="11853020" cy="54652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800" b="1">
                <a:latin typeface="Consolas" pitchFamily="49" charset="0"/>
              </a:defRPr>
            </a:lvl1pPr>
          </a:lstStyle>
          <a:p>
            <a:r>
              <a:rPr lang="en-US" sz="2400" noProof="1"/>
              <a:t>using Microsoft.EntityFrameworkCore;</a:t>
            </a:r>
          </a:p>
          <a:p>
            <a:endParaRPr lang="en-US" sz="1600" noProof="1"/>
          </a:p>
          <a:p>
            <a:r>
              <a:rPr lang="en-US" sz="2400" noProof="1"/>
              <a:t>public class </a:t>
            </a:r>
            <a:r>
              <a:rPr lang="en-US" sz="2400" noProof="1">
                <a:solidFill>
                  <a:schemeClr val="bg1"/>
                </a:solidFill>
              </a:rPr>
              <a:t>ShoppingListDbContext</a:t>
            </a:r>
            <a:r>
              <a:rPr lang="en-US" sz="2400" noProof="1"/>
              <a:t> : </a:t>
            </a:r>
            <a:r>
              <a:rPr lang="en-US" sz="2400" noProof="1">
                <a:solidFill>
                  <a:schemeClr val="bg1"/>
                </a:solidFill>
              </a:rPr>
              <a:t>DbContext</a:t>
            </a:r>
          </a:p>
          <a:p>
            <a:r>
              <a:rPr lang="en-US" sz="2400" noProof="1"/>
              <a:t>{</a:t>
            </a:r>
          </a:p>
          <a:p>
            <a:r>
              <a:rPr lang="en-US" sz="2400" noProof="1"/>
              <a:t>  </a:t>
            </a:r>
            <a:r>
              <a:rPr lang="fr-FR" sz="2400" noProof="1"/>
              <a:t>public ShoppingListDbContext</a:t>
            </a:r>
          </a:p>
          <a:p>
            <a:r>
              <a:rPr lang="fr-FR" sz="2400" noProof="1"/>
              <a:t>	(</a:t>
            </a:r>
            <a:r>
              <a:rPr lang="fr-FR" sz="2400" noProof="1">
                <a:solidFill>
                  <a:schemeClr val="bg1"/>
                </a:solidFill>
              </a:rPr>
              <a:t>DbContextOptions</a:t>
            </a:r>
            <a:r>
              <a:rPr lang="fr-FR" sz="2400" noProof="1"/>
              <a:t>&lt;</a:t>
            </a:r>
            <a:r>
              <a:rPr lang="fr-FR" sz="2400" noProof="1">
                <a:solidFill>
                  <a:schemeClr val="bg1"/>
                </a:solidFill>
              </a:rPr>
              <a:t>ShoppingListDbContext</a:t>
            </a:r>
            <a:r>
              <a:rPr lang="fr-FR" sz="2400" noProof="1"/>
              <a:t>&gt;</a:t>
            </a:r>
            <a:r>
              <a:rPr lang="fr-FR" sz="2400" noProof="1">
                <a:solidFill>
                  <a:schemeClr val="bg1"/>
                </a:solidFill>
              </a:rPr>
              <a:t> options</a:t>
            </a:r>
            <a:r>
              <a:rPr lang="fr-FR" sz="2400" noProof="1"/>
              <a:t>)</a:t>
            </a:r>
          </a:p>
          <a:p>
            <a:r>
              <a:rPr lang="fr-FR" sz="2400" noProof="1"/>
              <a:t>		: base(options)</a:t>
            </a:r>
          </a:p>
          <a:p>
            <a:r>
              <a:rPr lang="fr-FR" sz="2400" noProof="1"/>
              <a:t>  		=&gt; Database.EnsureCreated();</a:t>
            </a:r>
          </a:p>
          <a:p>
            <a:endParaRPr lang="en-US" sz="1800" noProof="1"/>
          </a:p>
          <a:p>
            <a:r>
              <a:rPr lang="en-US" sz="2400" noProof="1"/>
              <a:t>  public </a:t>
            </a:r>
            <a:r>
              <a:rPr lang="en-US" sz="2400" noProof="1">
                <a:solidFill>
                  <a:schemeClr val="bg1"/>
                </a:solidFill>
              </a:rPr>
              <a:t>DbSet</a:t>
            </a:r>
            <a:r>
              <a:rPr lang="en-US" sz="2400" noProof="1"/>
              <a:t>&lt;Product&gt; Products { get; set; }</a:t>
            </a:r>
          </a:p>
          <a:p>
            <a:r>
              <a:rPr lang="en-US" sz="2400" noProof="1"/>
              <a:t>  public </a:t>
            </a:r>
            <a:r>
              <a:rPr lang="en-US" sz="2400" noProof="1">
                <a:solidFill>
                  <a:schemeClr val="bg1"/>
                </a:solidFill>
              </a:rPr>
              <a:t>DbSet</a:t>
            </a:r>
            <a:r>
              <a:rPr lang="en-US" sz="2400" noProof="1"/>
              <a:t>&lt;ProductNote&gt; ProductNotes { get; set; }</a:t>
            </a:r>
          </a:p>
          <a:p>
            <a:endParaRPr lang="en-US" sz="1800" noProof="1"/>
          </a:p>
          <a:p>
            <a:r>
              <a:rPr lang="en-US" sz="2400" noProof="1"/>
              <a:t>  protected override void OnModelCreating(ModelBuilder builder)</a:t>
            </a:r>
          </a:p>
          <a:p>
            <a:r>
              <a:rPr lang="en-US" sz="2400" noProof="1"/>
              <a:t>  {</a:t>
            </a:r>
          </a:p>
          <a:p>
            <a:r>
              <a:rPr lang="en-US" sz="2400" noProof="1"/>
              <a:t>     builder.Entity&lt;</a:t>
            </a:r>
            <a:r>
              <a:rPr lang="en-US" sz="2400" noProof="1">
                <a:solidFill>
                  <a:schemeClr val="bg1"/>
                </a:solidFill>
              </a:rPr>
              <a:t>Product</a:t>
            </a:r>
            <a:r>
              <a:rPr lang="en-US" sz="2400" noProof="1"/>
              <a:t>&gt;()</a:t>
            </a:r>
          </a:p>
          <a:p>
            <a:r>
              <a:rPr lang="en-US" sz="2400" noProof="1"/>
              <a:t>      .HasMany(p =&gt; p.</a:t>
            </a:r>
            <a:r>
              <a:rPr lang="en-US" sz="2400" noProof="1">
                <a:solidFill>
                  <a:schemeClr val="bg1"/>
                </a:solidFill>
              </a:rPr>
              <a:t>ProductNotes</a:t>
            </a:r>
            <a:r>
              <a:rPr lang="en-US" sz="2400" noProof="1"/>
              <a:t>)</a:t>
            </a:r>
          </a:p>
          <a:p>
            <a:r>
              <a:rPr lang="en-US" sz="2400" noProof="1"/>
              <a:t>      .WithOne(r =&gt; r.</a:t>
            </a:r>
            <a:r>
              <a:rPr lang="en-US" sz="2400" noProof="1">
                <a:solidFill>
                  <a:schemeClr val="bg1"/>
                </a:solidFill>
              </a:rPr>
              <a:t>Product</a:t>
            </a:r>
            <a:r>
              <a:rPr lang="en-US" sz="2400" noProof="1"/>
              <a:t>);</a:t>
            </a:r>
          </a:p>
          <a:p>
            <a:r>
              <a:rPr lang="en-US" sz="2400" noProof="1"/>
              <a:t>  }</a:t>
            </a:r>
            <a:endParaRPr lang="bg-BG" sz="2400" noProof="1"/>
          </a:p>
          <a:p>
            <a:r>
              <a:rPr lang="en-US" sz="2400" noProof="1"/>
              <a:t>}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6816080" y="1178117"/>
            <a:ext cx="2207878" cy="511873"/>
          </a:xfrm>
          <a:prstGeom prst="wedgeRoundRectCallout">
            <a:avLst>
              <a:gd name="adj1" fmla="val -66333"/>
              <a:gd name="adj2" fmla="val 21306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dirty="0">
                <a:solidFill>
                  <a:schemeClr val="bg2"/>
                </a:solidFill>
              </a:rPr>
              <a:t>EF Reference</a:t>
            </a:r>
            <a:endParaRPr lang="bg-BG" sz="2399" b="1" dirty="0">
              <a:solidFill>
                <a:schemeClr val="bg2"/>
              </a:solidFill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3AF10C9-0863-4F98-A1E6-0FFC9F4E78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DC0FBCAC-D974-4E76-8142-E865FF004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2921" y="1720009"/>
            <a:ext cx="3589079" cy="919090"/>
          </a:xfrm>
          <a:prstGeom prst="wedgeRoundRectCallout">
            <a:avLst>
              <a:gd name="adj1" fmla="val -41453"/>
              <a:gd name="adj2" fmla="val 62358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dirty="0">
                <a:solidFill>
                  <a:schemeClr val="bg2"/>
                </a:solidFill>
              </a:rPr>
              <a:t>Accepts </a:t>
            </a:r>
            <a:r>
              <a:rPr lang="en-US" sz="2399" b="1" dirty="0">
                <a:solidFill>
                  <a:schemeClr val="bg1"/>
                </a:solidFill>
              </a:rPr>
              <a:t>options</a:t>
            </a:r>
            <a:r>
              <a:rPr lang="en-US" sz="2399" b="1" dirty="0">
                <a:solidFill>
                  <a:schemeClr val="bg2"/>
                </a:solidFill>
              </a:rPr>
              <a:t> through the constructor</a:t>
            </a:r>
            <a:endParaRPr lang="bg-BG" sz="2399" b="1" dirty="0">
              <a:solidFill>
                <a:schemeClr val="bg2"/>
              </a:solidFill>
            </a:endParaRPr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0C6C4F58-8697-48E9-B1DC-61452829D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6216" y="3173696"/>
            <a:ext cx="3514401" cy="510609"/>
          </a:xfrm>
          <a:prstGeom prst="wedgeRoundRectCallout">
            <a:avLst>
              <a:gd name="adj1" fmla="val -75383"/>
              <a:gd name="adj2" fmla="val 66296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dirty="0">
                <a:solidFill>
                  <a:schemeClr val="bg2"/>
                </a:solidFill>
              </a:rPr>
              <a:t>Collections of entities</a:t>
            </a:r>
            <a:endParaRPr lang="bg-BG" sz="2399" b="1" dirty="0">
              <a:solidFill>
                <a:schemeClr val="bg2"/>
              </a:solidFill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0AECAD27-EF5B-4925-AC58-E0249C44F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041" y="5013176"/>
            <a:ext cx="4450505" cy="919090"/>
          </a:xfrm>
          <a:prstGeom prst="wedgeRoundRectCallout">
            <a:avLst>
              <a:gd name="adj1" fmla="val -57609"/>
              <a:gd name="adj2" fmla="val -15771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dirty="0">
                <a:solidFill>
                  <a:schemeClr val="bg2"/>
                </a:solidFill>
              </a:rPr>
              <a:t>Use the Fluent API to describe our </a:t>
            </a:r>
            <a:r>
              <a:rPr lang="en-US" sz="2399" b="1" dirty="0">
                <a:solidFill>
                  <a:schemeClr val="bg1"/>
                </a:solidFill>
              </a:rPr>
              <a:t>table</a:t>
            </a:r>
            <a:r>
              <a:rPr lang="en-US" sz="2399" b="1" dirty="0">
                <a:solidFill>
                  <a:schemeClr val="bg2"/>
                </a:solidFill>
              </a:rPr>
              <a:t> </a:t>
            </a:r>
            <a:r>
              <a:rPr lang="en-US" sz="2399" b="1" dirty="0">
                <a:solidFill>
                  <a:schemeClr val="bg1"/>
                </a:solidFill>
              </a:rPr>
              <a:t>relations</a:t>
            </a:r>
            <a:r>
              <a:rPr lang="en-US" sz="2399" b="1" dirty="0">
                <a:solidFill>
                  <a:schemeClr val="bg2"/>
                </a:solidFill>
              </a:rPr>
              <a:t> to EF Core</a:t>
            </a:r>
            <a:endParaRPr lang="bg-BG" sz="2399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69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EF Core Configuration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NuGet Packages, Configuration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3E7729-10EA-4ED4-89AE-26A31D745605}"/>
              </a:ext>
            </a:extLst>
          </p:cNvPr>
          <p:cNvGrpSpPr/>
          <p:nvPr/>
        </p:nvGrpSpPr>
        <p:grpSpPr>
          <a:xfrm>
            <a:off x="4674342" y="1471284"/>
            <a:ext cx="2843319" cy="2833993"/>
            <a:chOff x="4656666" y="1419461"/>
            <a:chExt cx="2844801" cy="283546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A7629D8-B07A-449F-BE56-324DFB9EE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6666" y="1419461"/>
              <a:ext cx="2184400" cy="21844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3380620-63D1-48F4-B582-34247DD96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3124" y="1992339"/>
              <a:ext cx="2298343" cy="2262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656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EC8898-EF99-43D0-9415-FF0B6493B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38879"/>
            <a:ext cx="11818096" cy="5528766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600" dirty="0"/>
              <a:t>To add EF Core support to a project in Visual Studio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Install it from </a:t>
            </a:r>
            <a:r>
              <a:rPr lang="en-US" sz="3400" b="1" dirty="0">
                <a:solidFill>
                  <a:schemeClr val="bg1"/>
                </a:solidFill>
              </a:rPr>
              <a:t>Package Manager Console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3400" dirty="0"/>
              <a:t>Or using </a:t>
            </a:r>
            <a:r>
              <a:rPr lang="en-US" sz="3400" b="1" dirty="0">
                <a:solidFill>
                  <a:schemeClr val="bg1"/>
                </a:solidFill>
              </a:rPr>
              <a:t>.NET Core CLI</a:t>
            </a:r>
          </a:p>
          <a:p>
            <a:pPr lvl="1"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3600" dirty="0"/>
              <a:t>EF Core is modular – any </a:t>
            </a:r>
            <a:r>
              <a:rPr lang="en-US" sz="3600" b="1" dirty="0">
                <a:solidFill>
                  <a:schemeClr val="bg1"/>
                </a:solidFill>
              </a:rPr>
              <a:t>data providers </a:t>
            </a:r>
            <a:r>
              <a:rPr lang="en-US" sz="3600" dirty="0"/>
              <a:t>must be </a:t>
            </a:r>
            <a:br>
              <a:rPr lang="en-US" sz="3600" dirty="0"/>
            </a:br>
            <a:r>
              <a:rPr lang="en-US" sz="3600" dirty="0"/>
              <a:t>installed too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To use the Entity Framework Core</a:t>
            </a:r>
            <a:r>
              <a:rPr lang="bg-BG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CLI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tools</a:t>
            </a:r>
            <a:r>
              <a:rPr lang="en-US" sz="3600" dirty="0"/>
              <a:t>, install also</a:t>
            </a:r>
            <a:endParaRPr lang="en-US" sz="3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599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 Core Setup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035EBD2-3BA3-4963-9819-A1E7C3CCB42E}"/>
              </a:ext>
            </a:extLst>
          </p:cNvPr>
          <p:cNvSpPr txBox="1">
            <a:spLocks/>
          </p:cNvSpPr>
          <p:nvPr/>
        </p:nvSpPr>
        <p:spPr>
          <a:xfrm>
            <a:off x="805731" y="2384823"/>
            <a:ext cx="9599892" cy="4769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800" b="1">
                <a:latin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99" noProof="1"/>
              <a:t>Install-Package Microsoft.EntityFrameworkCore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4E9A0-501F-4DC6-9C6C-30D28D50FF30}"/>
              </a:ext>
            </a:extLst>
          </p:cNvPr>
          <p:cNvSpPr txBox="1">
            <a:spLocks/>
          </p:cNvSpPr>
          <p:nvPr/>
        </p:nvSpPr>
        <p:spPr>
          <a:xfrm>
            <a:off x="3270136" y="4645375"/>
            <a:ext cx="7106738" cy="461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800" b="1">
                <a:latin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99" noProof="1"/>
              <a:t>Microsoft.EntityFrameworkCore.SqlServer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115AE68-D9D3-4355-9932-DD6BF1327F16}"/>
              </a:ext>
            </a:extLst>
          </p:cNvPr>
          <p:cNvSpPr txBox="1">
            <a:spLocks/>
          </p:cNvSpPr>
          <p:nvPr/>
        </p:nvSpPr>
        <p:spPr>
          <a:xfrm>
            <a:off x="805730" y="3515099"/>
            <a:ext cx="9599893" cy="4769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500" b="1">
                <a:latin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99" noProof="1"/>
              <a:t>dotnet add package Microsoft.EntityFrameworkCore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EB9310B-E3D1-4758-B977-137023CC34AC}"/>
              </a:ext>
            </a:extLst>
          </p:cNvPr>
          <p:cNvSpPr txBox="1">
            <a:spLocks/>
          </p:cNvSpPr>
          <p:nvPr/>
        </p:nvSpPr>
        <p:spPr>
          <a:xfrm>
            <a:off x="805730" y="6021536"/>
            <a:ext cx="959989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defRPr sz="2399" b="1">
                <a:latin typeface="Consolas" pitchFamily="49" charset="0"/>
              </a:defRPr>
            </a:lvl1pPr>
          </a:lstStyle>
          <a:p>
            <a:r>
              <a:rPr lang="en-US" noProof="1"/>
              <a:t>Microsoft.EntityFrameworkCore.Design</a:t>
            </a:r>
          </a:p>
        </p:txBody>
      </p:sp>
    </p:spTree>
    <p:extLst>
      <p:ext uri="{BB962C8B-B14F-4D97-AF65-F5344CB8AC3E}">
        <p14:creationId xmlns:p14="http://schemas.microsoft.com/office/powerpoint/2010/main" val="25820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1942" y="1196125"/>
            <a:ext cx="11562677" cy="5561125"/>
          </a:xfrm>
        </p:spPr>
        <p:txBody>
          <a:bodyPr>
            <a:normAutofit/>
          </a:bodyPr>
          <a:lstStyle/>
          <a:p>
            <a:r>
              <a:rPr lang="en-US" sz="3200" dirty="0"/>
              <a:t>In ASP.NET Core </a:t>
            </a:r>
            <a:r>
              <a:rPr lang="en-US" sz="3200" b="1" dirty="0">
                <a:solidFill>
                  <a:schemeClr val="bg1"/>
                </a:solidFill>
              </a:rPr>
              <a:t>connection string </a:t>
            </a:r>
            <a:r>
              <a:rPr lang="en-US" sz="3200" dirty="0"/>
              <a:t>is in the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appsettings.json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dirty="0"/>
              <a:t>file and has the following </a:t>
            </a:r>
            <a:r>
              <a:rPr lang="en-US" sz="3200" b="1" dirty="0">
                <a:solidFill>
                  <a:schemeClr val="bg1"/>
                </a:solidFill>
              </a:rPr>
              <a:t>properties</a:t>
            </a:r>
            <a:endParaRPr lang="en-US" sz="3200" dirty="0"/>
          </a:p>
          <a:p>
            <a:endParaRPr lang="en-US" sz="3199" dirty="0"/>
          </a:p>
          <a:p>
            <a:endParaRPr lang="en-US" sz="3199" dirty="0"/>
          </a:p>
          <a:p>
            <a:endParaRPr lang="en-US" sz="3198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 to SQL Server?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39E239B2-41B9-41F4-B2EE-455DCA63C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3143B3-C9CF-4339-BA04-9C4586303268}"/>
              </a:ext>
            </a:extLst>
          </p:cNvPr>
          <p:cNvSpPr txBox="1">
            <a:spLocks/>
          </p:cNvSpPr>
          <p:nvPr/>
        </p:nvSpPr>
        <p:spPr>
          <a:xfrm>
            <a:off x="437381" y="2607236"/>
            <a:ext cx="11317237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</a:rPr>
              <a:t>"ConnectionStrings":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</a:rPr>
              <a:t>    "DefaultConnection": "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Server=</a:t>
            </a:r>
            <a:r>
              <a:rPr lang="en-US" sz="2800" b="1" noProof="1">
                <a:latin typeface="Consolas" pitchFamily="49" charset="0"/>
              </a:rPr>
              <a:t>(localdb)\\mssqllocaldb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;</a:t>
            </a:r>
          </a:p>
          <a:p>
            <a:pPr lvl="4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Database=</a:t>
            </a:r>
            <a:r>
              <a:rPr lang="en-US" sz="2800" b="1" noProof="1">
                <a:latin typeface="Consolas" pitchFamily="49" charset="0"/>
              </a:rPr>
              <a:t>ShoppingList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;Trusted_Connection=True;</a:t>
            </a:r>
          </a:p>
          <a:p>
            <a:pPr lvl="4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MultipleActiveResultSets=true</a:t>
            </a:r>
            <a:r>
              <a:rPr lang="en-US" sz="2800" b="1" noProof="1">
                <a:latin typeface="Consolas" pitchFamily="49" charset="0"/>
              </a:rPr>
              <a:t>"}</a:t>
            </a:r>
          </a:p>
        </p:txBody>
      </p:sp>
    </p:spTree>
    <p:extLst>
      <p:ext uri="{BB962C8B-B14F-4D97-AF65-F5344CB8AC3E}">
        <p14:creationId xmlns:p14="http://schemas.microsoft.com/office/powerpoint/2010/main" val="27358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1942" y="1196125"/>
            <a:ext cx="11562677" cy="556112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000" dirty="0"/>
              <a:t>Use the </a:t>
            </a: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</a:rPr>
              <a:t>DbContext</a:t>
            </a:r>
            <a:r>
              <a:rPr lang="en-US" sz="3000" noProof="1"/>
              <a:t> </a:t>
            </a:r>
            <a:r>
              <a:rPr lang="en-US" sz="3000" dirty="0"/>
              <a:t>and tell it to use SQL with the </a:t>
            </a:r>
            <a:r>
              <a:rPr lang="en-US" sz="3000" b="1" dirty="0"/>
              <a:t>connection</a:t>
            </a:r>
            <a:r>
              <a:rPr lang="en-US" sz="3000" dirty="0"/>
              <a:t> </a:t>
            </a:r>
            <a:r>
              <a:rPr lang="en-US" sz="3000" b="1" dirty="0"/>
              <a:t>string</a:t>
            </a:r>
            <a:r>
              <a:rPr lang="en-US" sz="3000" dirty="0"/>
              <a:t> in in the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Program</a:t>
            </a:r>
            <a:r>
              <a:rPr lang="en-US" sz="3000" dirty="0"/>
              <a:t> class</a:t>
            </a:r>
          </a:p>
          <a:p>
            <a:endParaRPr lang="en-US" sz="3198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 to SQL Server?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39E239B2-41B9-41F4-B2EE-455DCA63C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38BD3D3-3904-4402-9DD6-A5E01F9D1836}"/>
              </a:ext>
            </a:extLst>
          </p:cNvPr>
          <p:cNvSpPr txBox="1">
            <a:spLocks/>
          </p:cNvSpPr>
          <p:nvPr/>
        </p:nvSpPr>
        <p:spPr>
          <a:xfrm>
            <a:off x="437382" y="2754000"/>
            <a:ext cx="11317236" cy="31690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499" b="1" dirty="0">
                <a:latin typeface="Consolas" pitchFamily="49" charset="0"/>
              </a:rPr>
              <a:t>var </a:t>
            </a:r>
            <a:r>
              <a:rPr lang="en-GB" sz="2499" b="1" dirty="0" err="1">
                <a:latin typeface="Consolas" pitchFamily="49" charset="0"/>
              </a:rPr>
              <a:t>connectionString</a:t>
            </a:r>
            <a:r>
              <a:rPr lang="en-GB" sz="2499" b="1" dirty="0">
                <a:latin typeface="Consolas" pitchFamily="49" charset="0"/>
              </a:rPr>
              <a:t> = builder</a:t>
            </a:r>
            <a:br>
              <a:rPr lang="en-GB" sz="2499" b="1" dirty="0">
                <a:latin typeface="Consolas" pitchFamily="49" charset="0"/>
              </a:rPr>
            </a:br>
            <a:r>
              <a:rPr lang="en-GB" sz="2499" b="1" dirty="0">
                <a:latin typeface="Consolas" pitchFamily="49" charset="0"/>
              </a:rPr>
              <a:t>	.Configuration</a:t>
            </a:r>
            <a:br>
              <a:rPr lang="en-GB" sz="2499" b="1" dirty="0">
                <a:latin typeface="Consolas" pitchFamily="49" charset="0"/>
              </a:rPr>
            </a:br>
            <a:r>
              <a:rPr lang="en-GB" sz="2499" b="1" dirty="0">
                <a:latin typeface="Consolas" pitchFamily="49" charset="0"/>
              </a:rPr>
              <a:t>	.</a:t>
            </a:r>
            <a:r>
              <a:rPr lang="en-GB" sz="2499" b="1" dirty="0" err="1">
                <a:solidFill>
                  <a:schemeClr val="bg1"/>
                </a:solidFill>
                <a:latin typeface="Consolas" pitchFamily="49" charset="0"/>
              </a:rPr>
              <a:t>GetConnectionString</a:t>
            </a:r>
            <a:r>
              <a:rPr lang="en-GB" sz="2499" b="1" dirty="0">
                <a:latin typeface="Consolas" pitchFamily="49" charset="0"/>
              </a:rPr>
              <a:t>("</a:t>
            </a:r>
            <a:r>
              <a:rPr lang="en-GB" sz="2499" b="1" dirty="0" err="1">
                <a:solidFill>
                  <a:schemeClr val="bg1"/>
                </a:solidFill>
                <a:latin typeface="Consolas" pitchFamily="49" charset="0"/>
              </a:rPr>
              <a:t>DefaultConnection</a:t>
            </a:r>
            <a:r>
              <a:rPr lang="en-GB" sz="2499" b="1" dirty="0">
                <a:latin typeface="Consolas" pitchFamily="49" charset="0"/>
              </a:rPr>
              <a:t>");</a:t>
            </a:r>
          </a:p>
          <a:p>
            <a:endParaRPr lang="en-GB" sz="2499" b="1" dirty="0">
              <a:latin typeface="Consolas" pitchFamily="49" charset="0"/>
            </a:endParaRPr>
          </a:p>
          <a:p>
            <a:r>
              <a:rPr lang="en-GB" sz="2499" b="1" dirty="0">
                <a:latin typeface="Consolas" pitchFamily="49" charset="0"/>
              </a:rPr>
              <a:t>builder</a:t>
            </a:r>
          </a:p>
          <a:p>
            <a:r>
              <a:rPr lang="en-GB" sz="2499" b="1" dirty="0">
                <a:latin typeface="Consolas" pitchFamily="49" charset="0"/>
              </a:rPr>
              <a:t>	.Services</a:t>
            </a:r>
            <a:br>
              <a:rPr lang="en-GB" sz="2499" b="1" dirty="0">
                <a:latin typeface="Consolas" pitchFamily="49" charset="0"/>
              </a:rPr>
            </a:br>
            <a:r>
              <a:rPr lang="en-GB" sz="2499" b="1" dirty="0">
                <a:latin typeface="Consolas" pitchFamily="49" charset="0"/>
              </a:rPr>
              <a:t>	.</a:t>
            </a:r>
            <a:r>
              <a:rPr lang="en-GB" sz="2499" b="1" dirty="0" err="1">
                <a:solidFill>
                  <a:schemeClr val="bg1"/>
                </a:solidFill>
                <a:latin typeface="Consolas" pitchFamily="49" charset="0"/>
              </a:rPr>
              <a:t>AddDbContext</a:t>
            </a:r>
            <a:r>
              <a:rPr lang="en-GB" sz="2499" b="1" dirty="0">
                <a:latin typeface="Consolas" pitchFamily="49" charset="0"/>
              </a:rPr>
              <a:t>&lt;</a:t>
            </a:r>
            <a:r>
              <a:rPr lang="en-GB" sz="2499" b="1" dirty="0" err="1">
                <a:latin typeface="Consolas" pitchFamily="49" charset="0"/>
              </a:rPr>
              <a:t>ShoppingListDbContext</a:t>
            </a:r>
            <a:r>
              <a:rPr lang="en-GB" sz="2499" b="1" dirty="0">
                <a:latin typeface="Consolas" pitchFamily="49" charset="0"/>
              </a:rPr>
              <a:t>&gt;( </a:t>
            </a:r>
          </a:p>
          <a:p>
            <a:r>
              <a:rPr lang="en-GB" sz="2499" b="1" dirty="0">
                <a:latin typeface="Consolas" pitchFamily="49" charset="0"/>
              </a:rPr>
              <a:t>		x =&gt; </a:t>
            </a:r>
            <a:r>
              <a:rPr lang="en-GB" sz="2499" b="1" dirty="0" err="1">
                <a:latin typeface="Consolas" pitchFamily="49" charset="0"/>
              </a:rPr>
              <a:t>x.</a:t>
            </a:r>
            <a:r>
              <a:rPr lang="en-GB" sz="2499" b="1" dirty="0" err="1">
                <a:solidFill>
                  <a:schemeClr val="bg1"/>
                </a:solidFill>
                <a:latin typeface="Consolas" pitchFamily="49" charset="0"/>
              </a:rPr>
              <a:t>UseSqlServer</a:t>
            </a:r>
            <a:r>
              <a:rPr lang="en-GB" sz="2499" b="1" dirty="0">
                <a:latin typeface="Consolas" pitchFamily="49" charset="0"/>
              </a:rPr>
              <a:t>(</a:t>
            </a:r>
            <a:r>
              <a:rPr lang="en-GB" sz="2499" b="1" dirty="0" err="1">
                <a:latin typeface="Consolas" pitchFamily="49" charset="0"/>
              </a:rPr>
              <a:t>connectionString</a:t>
            </a:r>
            <a:r>
              <a:rPr lang="en-GB" sz="2499" b="1" dirty="0">
                <a:latin typeface="Consolas" pitchFamily="49" charset="0"/>
              </a:rPr>
              <a:t>));</a:t>
            </a:r>
            <a:endParaRPr lang="en-US" sz="2499" b="1" noProof="1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4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rgbClr val="FFA000"/>
                </a:solidFill>
                <a:hlinkClick r:id="rId2" action="ppaction://hlinkfile"/>
              </a:rPr>
              <a:t>sli.do</a:t>
            </a:r>
            <a:endParaRPr lang="en-US" sz="8800" b="1" u="sng" dirty="0">
              <a:solidFill>
                <a:srgbClr val="FFA000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#csharp-web</a:t>
            </a:r>
            <a:endParaRPr lang="en-US" sz="9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1944" y="83165"/>
            <a:ext cx="9503571" cy="882654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922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>
            <a:extLst>
              <a:ext uri="{FF2B5EF4-FFF2-40B4-BE49-F238E27FC236}">
                <a16:creationId xmlns:a16="http://schemas.microsoft.com/office/drawing/2014/main" id="{7352C24C-B553-4CAC-8628-68D35EA351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F3AB72-3942-4322-8CE5-A84F097562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6079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When you create the DB context, you can call</a:t>
            </a:r>
            <a:br>
              <a:rPr lang="en-US" dirty="0"/>
            </a:br>
            <a:r>
              <a:rPr lang="en-US" dirty="0"/>
              <a:t> </a:t>
            </a:r>
            <a:r>
              <a:rPr lang="fr-FR" sz="3600" b="1" noProof="1">
                <a:solidFill>
                  <a:schemeClr val="bg1"/>
                </a:solidFill>
                <a:latin typeface="Consolas" panose="020B0609020204030204" pitchFamily="49" charset="0"/>
              </a:rPr>
              <a:t>Database.EnsureCreated()</a:t>
            </a:r>
          </a:p>
          <a:p>
            <a:r>
              <a:rPr lang="fr-FR" noProof="1"/>
              <a:t> This will </a:t>
            </a:r>
            <a:r>
              <a:rPr lang="fr-FR" b="1" noProof="1">
                <a:solidFill>
                  <a:schemeClr val="bg1"/>
                </a:solidFill>
              </a:rPr>
              <a:t>create the DB + schema</a:t>
            </a:r>
            <a:r>
              <a:rPr lang="fr-FR" noProof="1"/>
              <a:t>, when the DB is missing</a:t>
            </a:r>
          </a:p>
          <a:p>
            <a:endParaRPr lang="fr-FR" noProof="1"/>
          </a:p>
          <a:p>
            <a:endParaRPr lang="fr-FR" noProof="1"/>
          </a:p>
          <a:p>
            <a:endParaRPr lang="fr-FR" noProof="1"/>
          </a:p>
          <a:p>
            <a:endParaRPr lang="fr-FR" noProof="1"/>
          </a:p>
          <a:p>
            <a:pPr>
              <a:spcBef>
                <a:spcPts val="1200"/>
              </a:spcBef>
            </a:pPr>
            <a:r>
              <a:rPr lang="fr-FR" b="1" noProof="1">
                <a:latin typeface="+mj-lt"/>
              </a:rPr>
              <a:t> </a:t>
            </a:r>
            <a:r>
              <a:rPr lang="fr-FR" b="1" noProof="1">
                <a:solidFill>
                  <a:schemeClr val="bg1"/>
                </a:solidFill>
                <a:latin typeface="Consolas" panose="020B0609020204030204" pitchFamily="49" charset="0"/>
              </a:rPr>
              <a:t>EnsureCreated()</a:t>
            </a:r>
            <a:r>
              <a:rPr lang="fr-FR" noProof="1">
                <a:solidFill>
                  <a:schemeClr val="bg1"/>
                </a:solidFill>
                <a:latin typeface="+mj-lt"/>
              </a:rPr>
              <a:t> </a:t>
            </a:r>
            <a:r>
              <a:rPr lang="fr-FR" noProof="1"/>
              <a:t>does not use migrations </a:t>
            </a:r>
            <a:r>
              <a:rPr lang="fr-FR" noProof="1">
                <a:sym typeface="Wingdings" panose="05000000000000000000" pitchFamily="2" charset="2"/>
              </a:rPr>
              <a:t> you should</a:t>
            </a:r>
            <a:br>
              <a:rPr lang="fr-FR" noProof="1">
                <a:sym typeface="Wingdings" panose="05000000000000000000" pitchFamily="2" charset="2"/>
              </a:rPr>
            </a:br>
            <a:r>
              <a:rPr lang="fr-FR" noProof="1">
                <a:sym typeface="Wingdings" panose="05000000000000000000" pitchFamily="2" charset="2"/>
              </a:rPr>
              <a:t> drop the enrite DB when you change the DB schema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44" y="100750"/>
            <a:ext cx="9792489" cy="882654"/>
          </a:xfrm>
        </p:spPr>
        <p:txBody>
          <a:bodyPr/>
          <a:lstStyle/>
          <a:p>
            <a:r>
              <a:rPr lang="en-US" noProof="1"/>
              <a:t>Database.EnsureCreated()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049589" y="3139711"/>
            <a:ext cx="3046413" cy="798860"/>
          </a:xfrm>
          <a:prstGeom prst="roundRect">
            <a:avLst/>
          </a:prstGeom>
          <a:solidFill>
            <a:srgbClr val="D1D5DD"/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8" b="1" dirty="0">
                <a:solidFill>
                  <a:schemeClr val="tx1"/>
                </a:solidFill>
              </a:rPr>
              <a:t>Database Exists?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049588" y="4724516"/>
            <a:ext cx="3046412" cy="792716"/>
          </a:xfrm>
          <a:prstGeom prst="roundRect">
            <a:avLst/>
          </a:prstGeom>
          <a:solidFill>
            <a:srgbClr val="D1D5DD"/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8" b="1" dirty="0">
                <a:solidFill>
                  <a:schemeClr val="tx1"/>
                </a:solidFill>
              </a:rPr>
              <a:t>Create Database</a:t>
            </a:r>
          </a:p>
        </p:txBody>
      </p:sp>
      <p:cxnSp>
        <p:nvCxnSpPr>
          <p:cNvPr id="25" name="Straight Arrow Connector 24"/>
          <p:cNvCxnSpPr>
            <a:cxnSpLocks/>
            <a:stCxn id="7" idx="2"/>
            <a:endCxn id="24" idx="0"/>
          </p:cNvCxnSpPr>
          <p:nvPr/>
        </p:nvCxnSpPr>
        <p:spPr>
          <a:xfrm flipH="1">
            <a:off x="4572795" y="3938572"/>
            <a:ext cx="1" cy="785945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7264564" y="3896622"/>
            <a:ext cx="2575852" cy="798858"/>
          </a:xfrm>
          <a:prstGeom prst="roundRect">
            <a:avLst/>
          </a:prstGeom>
          <a:solidFill>
            <a:srgbClr val="D1D5DD"/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8" b="1" dirty="0">
                <a:solidFill>
                  <a:schemeClr val="tx1"/>
                </a:solidFill>
              </a:rPr>
              <a:t>Use Database</a:t>
            </a:r>
          </a:p>
        </p:txBody>
      </p:sp>
      <p:cxnSp>
        <p:nvCxnSpPr>
          <p:cNvPr id="30" name="Straight Arrow Connector 29"/>
          <p:cNvCxnSpPr>
            <a:stCxn id="7" idx="3"/>
            <a:endCxn id="29" idx="1"/>
          </p:cNvCxnSpPr>
          <p:nvPr/>
        </p:nvCxnSpPr>
        <p:spPr>
          <a:xfrm>
            <a:off x="6096002" y="3539141"/>
            <a:ext cx="1168563" cy="7569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24" idx="3"/>
            <a:endCxn id="29" idx="1"/>
          </p:cNvCxnSpPr>
          <p:nvPr/>
        </p:nvCxnSpPr>
        <p:spPr>
          <a:xfrm flipV="1">
            <a:off x="6096000" y="4296052"/>
            <a:ext cx="1168564" cy="824823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655148" y="4066716"/>
            <a:ext cx="605940" cy="52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8" dirty="0"/>
              <a:t>No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510206" y="3346571"/>
            <a:ext cx="652275" cy="52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8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70946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4" grpId="0" animBg="1"/>
      <p:bldP spid="29" grpId="0" animBg="1"/>
      <p:bldP spid="38" grpId="0"/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3A4632-A932-429C-95A6-20B3D08DA8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D32A4C-FE9B-42D3-9C44-8667084B6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Database.EnsureCreated() – Example</a:t>
            </a:r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5F273D1-C94E-419F-B576-28C4D59A3FED}"/>
              </a:ext>
            </a:extLst>
          </p:cNvPr>
          <p:cNvSpPr txBox="1">
            <a:spLocks/>
          </p:cNvSpPr>
          <p:nvPr/>
        </p:nvSpPr>
        <p:spPr>
          <a:xfrm>
            <a:off x="269012" y="1412777"/>
            <a:ext cx="11653976" cy="52228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800" b="1">
                <a:latin typeface="Consolas" pitchFamily="49" charset="0"/>
              </a:defRPr>
            </a:lvl1pPr>
          </a:lstStyle>
          <a:p>
            <a:r>
              <a:rPr lang="en-US" sz="2900" noProof="1"/>
              <a:t>public class </a:t>
            </a:r>
            <a:r>
              <a:rPr lang="en-US" sz="2900" noProof="1">
                <a:solidFill>
                  <a:schemeClr val="bg1"/>
                </a:solidFill>
              </a:rPr>
              <a:t>ShoppingListDbContext</a:t>
            </a:r>
            <a:r>
              <a:rPr lang="en-US" sz="2900" noProof="1"/>
              <a:t> : </a:t>
            </a:r>
            <a:r>
              <a:rPr lang="en-US" sz="2900" noProof="1">
                <a:solidFill>
                  <a:schemeClr val="bg1"/>
                </a:solidFill>
              </a:rPr>
              <a:t>DbContext</a:t>
            </a:r>
          </a:p>
          <a:p>
            <a:r>
              <a:rPr lang="en-US" sz="2900" noProof="1"/>
              <a:t>{</a:t>
            </a:r>
          </a:p>
          <a:p>
            <a:r>
              <a:rPr lang="en-US" sz="2900" noProof="1"/>
              <a:t>  </a:t>
            </a:r>
            <a:r>
              <a:rPr lang="fr-FR" sz="2900" noProof="1"/>
              <a:t>public ShoppingListDbContext(</a:t>
            </a:r>
          </a:p>
          <a:p>
            <a:r>
              <a:rPr lang="fr-FR" sz="2900" noProof="1">
                <a:solidFill>
                  <a:schemeClr val="bg1"/>
                </a:solidFill>
              </a:rPr>
              <a:t>    </a:t>
            </a:r>
            <a:r>
              <a:rPr lang="fr-FR" sz="2900" noProof="1"/>
              <a:t>DbContextOptions&lt;ShoppingListDbContext&gt; options)</a:t>
            </a:r>
            <a:br>
              <a:rPr lang="fr-FR" sz="2900" noProof="1"/>
            </a:br>
            <a:r>
              <a:rPr lang="fr-FR" sz="2900" noProof="1"/>
              <a:t>    : base(options)</a:t>
            </a:r>
          </a:p>
          <a:p>
            <a:r>
              <a:rPr lang="fr-FR" sz="2900" noProof="1"/>
              <a:t>       =&gt; </a:t>
            </a:r>
            <a:r>
              <a:rPr lang="fr-FR" sz="2900" noProof="1">
                <a:solidFill>
                  <a:schemeClr val="bg1"/>
                </a:solidFill>
              </a:rPr>
              <a:t>Database.EnsureCreated()</a:t>
            </a:r>
            <a:r>
              <a:rPr lang="fr-FR" sz="2900" noProof="1"/>
              <a:t>;</a:t>
            </a:r>
          </a:p>
          <a:p>
            <a:r>
              <a:rPr lang="fr-FR" sz="2900" noProof="1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fr-FR" sz="2900" noProof="1">
                <a:solidFill>
                  <a:schemeClr val="accent2">
                    <a:lumMod val="75000"/>
                  </a:schemeClr>
                </a:solidFill>
                <a:latin typeface="+mj-lt"/>
              </a:rPr>
              <a:t>// This will create the DB schema if the DB does not exist</a:t>
            </a:r>
          </a:p>
          <a:p>
            <a:endParaRPr lang="fr-FR" sz="2900" noProof="1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r>
              <a:rPr lang="fr-FR" sz="2900" noProof="1">
                <a:solidFill>
                  <a:schemeClr val="accent2">
                    <a:lumMod val="75000"/>
                  </a:schemeClr>
                </a:solidFill>
                <a:latin typeface="+mj-lt"/>
              </a:rPr>
              <a:t>	// Any change in the data entities will not change the DB</a:t>
            </a:r>
          </a:p>
          <a:p>
            <a:r>
              <a:rPr lang="fr-FR" sz="2900" noProof="1">
                <a:solidFill>
                  <a:schemeClr val="accent2">
                    <a:lumMod val="75000"/>
                  </a:schemeClr>
                </a:solidFill>
                <a:latin typeface="+mj-lt"/>
              </a:rPr>
              <a:t>	</a:t>
            </a:r>
          </a:p>
          <a:p>
            <a:r>
              <a:rPr lang="fr-FR" sz="2900" noProof="1">
                <a:solidFill>
                  <a:schemeClr val="accent2">
                    <a:lumMod val="75000"/>
                  </a:schemeClr>
                </a:solidFill>
                <a:latin typeface="+mj-lt"/>
              </a:rPr>
              <a:t>	// You should update the DB by hand</a:t>
            </a:r>
          </a:p>
          <a:p>
            <a:r>
              <a:rPr lang="fr-FR" sz="2900" noProof="1">
                <a:solidFill>
                  <a:schemeClr val="accent2">
                    <a:lumMod val="75000"/>
                  </a:schemeClr>
                </a:solidFill>
                <a:latin typeface="+mj-lt"/>
              </a:rPr>
              <a:t>	// or drop and re-create the DB after each entity change!</a:t>
            </a:r>
            <a:endParaRPr lang="en-US" sz="2900" noProof="1">
              <a:latin typeface="+mj-lt"/>
            </a:endParaRPr>
          </a:p>
          <a:p>
            <a:r>
              <a:rPr lang="en-US" sz="2900" noProof="1"/>
              <a:t>  …</a:t>
            </a:r>
            <a:endParaRPr lang="bg-BG" sz="2900" noProof="1"/>
          </a:p>
          <a:p>
            <a:r>
              <a:rPr lang="en-US" sz="2900" noProof="1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84397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CRUD in ASP.NET Core MVC with EF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noProof="1"/>
              <a:t>The "ShoppingList" App</a:t>
            </a:r>
          </a:p>
        </p:txBody>
      </p:sp>
      <p:pic>
        <p:nvPicPr>
          <p:cNvPr id="7" name="Picture 2" descr="Image result for crud">
            <a:extLst>
              <a:ext uri="{FF2B5EF4-FFF2-40B4-BE49-F238E27FC236}">
                <a16:creationId xmlns:a16="http://schemas.microsoft.com/office/drawing/2014/main" id="{4737A6B2-320D-4614-B404-3620C853A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447" y="1671346"/>
            <a:ext cx="4373106" cy="175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02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C818F2-7BD8-408E-A594-DDFE5C8ABC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2" y="1196125"/>
            <a:ext cx="10008515" cy="5561125"/>
          </a:xfrm>
        </p:spPr>
        <p:txBody>
          <a:bodyPr>
            <a:normAutofit/>
          </a:bodyPr>
          <a:lstStyle/>
          <a:p>
            <a:r>
              <a:rPr lang="en-US" dirty="0"/>
              <a:t>Create an MVC app with the </a:t>
            </a:r>
            <a:r>
              <a:rPr lang="en-US" b="1" noProof="1">
                <a:solidFill>
                  <a:schemeClr val="bg1"/>
                </a:solidFill>
              </a:rPr>
              <a:t>models</a:t>
            </a:r>
            <a:r>
              <a:rPr lang="en-US" dirty="0"/>
              <a:t> and </a:t>
            </a:r>
            <a:r>
              <a:rPr lang="en-US" b="1" noProof="1">
                <a:solidFill>
                  <a:schemeClr val="bg1"/>
                </a:solidFill>
              </a:rPr>
              <a:t>db context </a:t>
            </a:r>
            <a:r>
              <a:rPr lang="en-US" dirty="0"/>
              <a:t>from the previous slides</a:t>
            </a:r>
          </a:p>
          <a:p>
            <a:pPr>
              <a:spcAft>
                <a:spcPts val="0"/>
              </a:spcAft>
            </a:pPr>
            <a:r>
              <a:rPr lang="en-US" dirty="0"/>
              <a:t>Perform </a:t>
            </a:r>
            <a:r>
              <a:rPr lang="en-US" b="1" dirty="0">
                <a:solidFill>
                  <a:schemeClr val="bg1"/>
                </a:solidFill>
              </a:rPr>
              <a:t>CRUD operations </a:t>
            </a:r>
            <a:r>
              <a:rPr lang="en-US" dirty="0"/>
              <a:t>on the</a:t>
            </a:r>
            <a:br>
              <a:rPr lang="en-US" dirty="0"/>
            </a:br>
            <a:r>
              <a:rPr lang="en-US" dirty="0"/>
              <a:t>database to create the following</a:t>
            </a:r>
            <a:br>
              <a:rPr lang="en-US" dirty="0"/>
            </a:br>
            <a:r>
              <a:rPr lang="en-US" dirty="0"/>
              <a:t>functionalities</a:t>
            </a:r>
          </a:p>
          <a:p>
            <a:pPr lvl="1"/>
            <a:r>
              <a:rPr lang="en-US" dirty="0"/>
              <a:t>Display all products</a:t>
            </a:r>
          </a:p>
          <a:p>
            <a:pPr lvl="1"/>
            <a:r>
              <a:rPr lang="en-US" dirty="0"/>
              <a:t>Add a product</a:t>
            </a:r>
          </a:p>
          <a:p>
            <a:pPr lvl="1"/>
            <a:r>
              <a:rPr lang="en-US" dirty="0"/>
              <a:t>Edit a product</a:t>
            </a:r>
          </a:p>
          <a:p>
            <a:pPr lvl="1"/>
            <a:r>
              <a:rPr lang="en-US" dirty="0"/>
              <a:t>Delete a product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692105-5A7E-4597-8F48-EB43D7894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The "ShoppingList" App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901F76-D447-433E-9089-32CE28C06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5062" y="1937988"/>
            <a:ext cx="3740896" cy="4350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2B7561-AAB8-469A-8833-A8932DCF2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200" y="4613979"/>
            <a:ext cx="952633" cy="10478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BFB07E-C4D5-4B69-9DDB-3109B97CA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781" y="3844277"/>
            <a:ext cx="876422" cy="9907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868FAE-9ED5-4B11-958E-415A59F90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3781" y="5314994"/>
            <a:ext cx="1028844" cy="9431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217102-6DEC-4637-9653-14C626E35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3612" y="5809594"/>
            <a:ext cx="800212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4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4D2916B-EC5C-4310-9828-DEC28FA12D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2" y="1196125"/>
            <a:ext cx="3311770" cy="5561125"/>
          </a:xfrm>
        </p:spPr>
        <p:txBody>
          <a:bodyPr>
            <a:normAutofit/>
          </a:bodyPr>
          <a:lstStyle/>
          <a:p>
            <a:r>
              <a:rPr lang="en-US" sz="3200" dirty="0"/>
              <a:t>It should display </a:t>
            </a:r>
            <a:r>
              <a:rPr lang="en-US" sz="3200" b="1" dirty="0">
                <a:solidFill>
                  <a:schemeClr val="bg1"/>
                </a:solidFill>
              </a:rPr>
              <a:t>all added products </a:t>
            </a:r>
            <a:r>
              <a:rPr lang="en-US" sz="3200" dirty="0"/>
              <a:t>with their </a:t>
            </a:r>
            <a:r>
              <a:rPr lang="en-US" sz="3200" b="1" dirty="0"/>
              <a:t>content</a:t>
            </a:r>
            <a:r>
              <a:rPr lang="en-US" sz="3200" dirty="0"/>
              <a:t> + </a:t>
            </a:r>
            <a:r>
              <a:rPr lang="en-US" sz="3200" b="1" dirty="0"/>
              <a:t>[Edit]</a:t>
            </a:r>
            <a:r>
              <a:rPr lang="en-US" sz="3200" dirty="0"/>
              <a:t> and </a:t>
            </a:r>
            <a:r>
              <a:rPr lang="en-US" sz="3200" b="1" dirty="0"/>
              <a:t>[Delete] </a:t>
            </a:r>
            <a:r>
              <a:rPr lang="en-US" sz="3200" dirty="0"/>
              <a:t>buttons + </a:t>
            </a:r>
            <a:r>
              <a:rPr lang="en-US" sz="3200" b="1" dirty="0"/>
              <a:t>[Add Product]</a:t>
            </a:r>
            <a:r>
              <a:rPr lang="en-US" sz="3200" dirty="0"/>
              <a:t> button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6C2685-85AA-4DF1-AF28-E90862DA1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44" y="100750"/>
            <a:ext cx="9792489" cy="882654"/>
          </a:xfrm>
        </p:spPr>
        <p:txBody>
          <a:bodyPr/>
          <a:lstStyle/>
          <a:p>
            <a:r>
              <a:rPr lang="en-US" dirty="0"/>
              <a:t>The "All Products" Page (Reading Data)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74222E-2EC8-4D9F-B749-69E3C937E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3712" y="1432648"/>
            <a:ext cx="6132166" cy="4862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7B09BD-A587-48AB-A80C-56CDBF3FA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2526" y="1648456"/>
            <a:ext cx="6117532" cy="4850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4C004A-B19E-4FDD-8B01-D9F2418D1B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6772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B04630-3F08-486C-886F-703652251B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2" y="1196125"/>
            <a:ext cx="11561909" cy="5561125"/>
          </a:xfrm>
        </p:spPr>
        <p:txBody>
          <a:bodyPr/>
          <a:lstStyle/>
          <a:p>
            <a:r>
              <a:rPr lang="en-US" sz="3200" dirty="0"/>
              <a:t>Create a </a:t>
            </a:r>
            <a:r>
              <a:rPr lang="en-US" sz="3200" noProof="1"/>
              <a:t>new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ProductController</a:t>
            </a:r>
            <a:r>
              <a:rPr lang="en-US" sz="3200" noProof="1"/>
              <a:t> in the "</a:t>
            </a:r>
            <a:r>
              <a:rPr lang="en-US" sz="3200" b="1" noProof="1"/>
              <a:t>Controllers</a:t>
            </a:r>
            <a:r>
              <a:rPr lang="en-US" sz="3200" noProof="1"/>
              <a:t>" folder</a:t>
            </a:r>
          </a:p>
          <a:p>
            <a:r>
              <a:rPr lang="en-US" sz="3200" dirty="0"/>
              <a:t>Inject the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ShoppingListAppDbContext</a:t>
            </a:r>
            <a:r>
              <a:rPr lang="en-US" sz="3200" dirty="0"/>
              <a:t> through the </a:t>
            </a:r>
            <a:r>
              <a:rPr lang="en-US" sz="3200" b="1" dirty="0"/>
              <a:t>constructor</a:t>
            </a:r>
          </a:p>
          <a:p>
            <a:pPr lvl="1"/>
            <a:r>
              <a:rPr lang="en-US" sz="3200" dirty="0"/>
              <a:t>And assign it to a </a:t>
            </a:r>
            <a:r>
              <a:rPr lang="en-US" sz="3200" b="1" dirty="0"/>
              <a:t>variable</a:t>
            </a:r>
            <a:r>
              <a:rPr lang="en-US" sz="3200" dirty="0"/>
              <a:t> to use it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321F99-BD93-4883-8204-CFE4C9443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ProductController Class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F88D4D8E-A7AE-43DD-92C3-945BFB4259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851" y="6507163"/>
            <a:ext cx="368300" cy="296862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DA9F397-9CAB-4735-9A59-D95CA5F79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6000" y="2633828"/>
            <a:ext cx="3689002" cy="3758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D4ED1C-6785-4BDC-9173-C65F45C69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56" y="3981803"/>
            <a:ext cx="6648461" cy="170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7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966911-1742-4D4C-BBCE-3A0E345F9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276" y="1629000"/>
            <a:ext cx="6329823" cy="440073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4C6854B-9444-4B5E-9348-8E2E86E5D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44" y="100750"/>
            <a:ext cx="9792489" cy="882654"/>
          </a:xfrm>
        </p:spPr>
        <p:txBody>
          <a:bodyPr/>
          <a:lstStyle/>
          <a:p>
            <a:r>
              <a:rPr lang="en-US" dirty="0"/>
              <a:t>Reading Data (Controller + Model)</a:t>
            </a: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158B2FA4-F2D2-4502-B2D6-6693446CF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740" y="3765658"/>
            <a:ext cx="2564789" cy="1327571"/>
          </a:xfrm>
          <a:prstGeom prst="wedgeRoundRectCallout">
            <a:avLst>
              <a:gd name="adj1" fmla="val 67078"/>
              <a:gd name="adj2" fmla="val -41333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dirty="0">
                <a:solidFill>
                  <a:schemeClr val="bg2"/>
                </a:solidFill>
              </a:rPr>
              <a:t>Project products to a </a:t>
            </a:r>
            <a:r>
              <a:rPr lang="en-US" sz="2399" b="1" dirty="0">
                <a:solidFill>
                  <a:schemeClr val="bg1"/>
                </a:solidFill>
              </a:rPr>
              <a:t>model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399" b="1" dirty="0">
                <a:solidFill>
                  <a:schemeClr val="bg1"/>
                </a:solidFill>
              </a:rPr>
              <a:t>collection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8E97CB1A-0D8B-49DC-BBB0-E87A1D297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9" y="5838160"/>
            <a:ext cx="3293056" cy="919090"/>
          </a:xfrm>
          <a:prstGeom prst="wedgeRoundRectCallout">
            <a:avLst>
              <a:gd name="adj1" fmla="val 94594"/>
              <a:gd name="adj2" fmla="val -63402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dirty="0">
                <a:solidFill>
                  <a:schemeClr val="bg2"/>
                </a:solidFill>
              </a:rPr>
              <a:t>Passes the model collection to a </a:t>
            </a:r>
            <a:r>
              <a:rPr lang="en-US" sz="2399" b="1" dirty="0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242F465E-FCBE-42CC-BF7A-EC739AE2C5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851" y="6507163"/>
            <a:ext cx="368300" cy="296862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2638A-953C-4703-9E95-9892707C2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31000" y="1172388"/>
            <a:ext cx="2877573" cy="3346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D2FE293A-7B6A-49B4-B89D-9442C07B73AD}"/>
              </a:ext>
            </a:extLst>
          </p:cNvPr>
          <p:cNvSpPr/>
          <p:nvPr/>
        </p:nvSpPr>
        <p:spPr bwMode="auto">
          <a:xfrm rot="8688536">
            <a:off x="10546509" y="4505568"/>
            <a:ext cx="360040" cy="34066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C1A18A1B-445D-4F8D-B11A-5A8F279E3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000" y="2214610"/>
            <a:ext cx="2379470" cy="1327571"/>
          </a:xfrm>
          <a:prstGeom prst="wedgeRoundRectCallout">
            <a:avLst>
              <a:gd name="adj1" fmla="val -79247"/>
              <a:gd name="adj2" fmla="val 36419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dirty="0">
                <a:solidFill>
                  <a:schemeClr val="bg2"/>
                </a:solidFill>
              </a:rPr>
              <a:t>Extract the products from the </a:t>
            </a:r>
            <a:r>
              <a:rPr lang="en-US" sz="2399" b="1" dirty="0">
                <a:solidFill>
                  <a:schemeClr val="bg1"/>
                </a:solidFill>
              </a:rPr>
              <a:t>database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484D18-C9AB-4758-98B8-7A04C1E86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73" y="4880586"/>
            <a:ext cx="4702900" cy="151290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075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7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2D7C87-8E81-4F31-9B0F-3AD132DD24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FAC597-2C0A-4565-89A9-7F261B3C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Data (View)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0B1E6-7FA3-41C5-A306-8C5899B1A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64" y="1155054"/>
            <a:ext cx="2122968" cy="205100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20" name="Arrow: Bent-Up 19">
            <a:extLst>
              <a:ext uri="{FF2B5EF4-FFF2-40B4-BE49-F238E27FC236}">
                <a16:creationId xmlns:a16="http://schemas.microsoft.com/office/drawing/2014/main" id="{F34CB91E-C98A-408D-A59E-D9BB6FA49766}"/>
              </a:ext>
            </a:extLst>
          </p:cNvPr>
          <p:cNvSpPr/>
          <p:nvPr/>
        </p:nvSpPr>
        <p:spPr bwMode="auto">
          <a:xfrm rot="5400000">
            <a:off x="1166271" y="3793141"/>
            <a:ext cx="906300" cy="919946"/>
          </a:xfrm>
          <a:prstGeom prst="bentUp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646E10F-DD5F-4B46-9271-2963094E5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1000" y="1373901"/>
            <a:ext cx="7953315" cy="5266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DAD8D4-919F-43EA-AE1A-2D4ACC67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3335" y="1155054"/>
            <a:ext cx="3907109" cy="3098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100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51647-91ED-43C2-9B99-97FF376D1A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337" y="1180244"/>
            <a:ext cx="3455787" cy="5561125"/>
          </a:xfrm>
        </p:spPr>
        <p:txBody>
          <a:bodyPr/>
          <a:lstStyle/>
          <a:p>
            <a:r>
              <a:rPr lang="en-US" sz="3400" dirty="0"/>
              <a:t>It should display a </a:t>
            </a:r>
            <a:r>
              <a:rPr lang="en-US" sz="3400" b="1" dirty="0">
                <a:solidFill>
                  <a:schemeClr val="bg1"/>
                </a:solidFill>
              </a:rPr>
              <a:t>form</a:t>
            </a:r>
            <a:r>
              <a:rPr lang="en-US" sz="3400" dirty="0"/>
              <a:t> for </a:t>
            </a:r>
            <a:r>
              <a:rPr lang="en-US" sz="3400" b="1" dirty="0">
                <a:solidFill>
                  <a:schemeClr val="bg1"/>
                </a:solidFill>
              </a:rPr>
              <a:t>adding a product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14C2C6-4821-471C-BD86-3E6EA182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"Add Product" Page (Creating New Data)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E16C00-BB53-43AA-B0BA-454DAC9D4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5854" y="1372734"/>
            <a:ext cx="6024545" cy="4777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6F5A1-E477-40FA-A6CB-E0E46AAE06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259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479859-BCBE-44A3-89EE-37BE0FBF4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00" y="1514506"/>
            <a:ext cx="5889586" cy="489952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C510FD4-0DDA-4457-B64A-2F777DF32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Data (Controller + Model)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E0EFE3-08CD-4BD3-8B47-013FB667C7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236140BB-1B6E-4DE2-B48D-B5E08AB54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000" y="3687938"/>
            <a:ext cx="4138386" cy="510609"/>
          </a:xfrm>
          <a:prstGeom prst="wedgeRoundRectCallout">
            <a:avLst>
              <a:gd name="adj1" fmla="val -67199"/>
              <a:gd name="adj2" fmla="val 19036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noProof="1">
                <a:solidFill>
                  <a:schemeClr val="bg2"/>
                </a:solidFill>
              </a:rPr>
              <a:t>Create a new</a:t>
            </a:r>
            <a:r>
              <a:rPr lang="en-US" sz="2399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399" b="1" noProof="1">
                <a:solidFill>
                  <a:schemeClr val="bg1"/>
                </a:solidFill>
                <a:latin typeface="Consolas" panose="020B0609020204030204" pitchFamily="49" charset="0"/>
              </a:rPr>
              <a:t>Product</a:t>
            </a:r>
            <a:r>
              <a:rPr lang="en-US" sz="2399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399" b="1" noProof="1">
                <a:solidFill>
                  <a:schemeClr val="bg2"/>
                </a:solidFill>
              </a:rPr>
              <a:t>object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FA0BF556-2471-47D2-B4E7-A0CF27697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2528" y="4642944"/>
            <a:ext cx="3835389" cy="510645"/>
          </a:xfrm>
          <a:prstGeom prst="wedgeRoundRectCallout">
            <a:avLst>
              <a:gd name="adj1" fmla="val -58134"/>
              <a:gd name="adj2" fmla="val 54716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noProof="1">
                <a:solidFill>
                  <a:schemeClr val="bg2"/>
                </a:solidFill>
              </a:rPr>
              <a:t>Add the object to the </a:t>
            </a:r>
            <a:r>
              <a:rPr lang="en-US" sz="2399" b="1" noProof="1">
                <a:solidFill>
                  <a:schemeClr val="bg1"/>
                </a:solidFill>
              </a:rPr>
              <a:t>DbSet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249ED30D-5B3B-4C2F-AE7B-EC6D2B1CA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3594" y="5353517"/>
            <a:ext cx="3353983" cy="510645"/>
          </a:xfrm>
          <a:prstGeom prst="wedgeRoundRectCallout">
            <a:avLst>
              <a:gd name="adj1" fmla="val -80064"/>
              <a:gd name="adj2" fmla="val -18049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noProof="1">
                <a:solidFill>
                  <a:schemeClr val="bg2"/>
                </a:solidFill>
              </a:rPr>
              <a:t>Execute SQL statements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D2F8AE-AFF2-417E-8982-2D1A7E33C120}"/>
              </a:ext>
            </a:extLst>
          </p:cNvPr>
          <p:cNvCxnSpPr>
            <a:cxnSpLocks/>
          </p:cNvCxnSpPr>
          <p:nvPr/>
        </p:nvCxnSpPr>
        <p:spPr>
          <a:xfrm flipV="1">
            <a:off x="5458122" y="2263654"/>
            <a:ext cx="1521854" cy="1092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CD7332F-64E1-4757-9D0A-D2AF78721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76" y="1366191"/>
            <a:ext cx="4537122" cy="145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2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DEBEB-1172-47D0-B257-62B7B10221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1. Entity Framework Core</a:t>
            </a:r>
          </a:p>
          <a:p>
            <a:pPr lvl="1"/>
            <a:r>
              <a:rPr lang="en-US" dirty="0"/>
              <a:t>Code First Approach</a:t>
            </a:r>
            <a:endParaRPr lang="bg-BG" dirty="0"/>
          </a:p>
          <a:p>
            <a:pPr marL="0" indent="0">
              <a:buNone/>
            </a:pPr>
            <a:r>
              <a:rPr lang="en-US" dirty="0"/>
              <a:t>2. EF Core Components</a:t>
            </a:r>
          </a:p>
          <a:p>
            <a:pPr marL="0" indent="0">
              <a:buNone/>
            </a:pPr>
            <a:r>
              <a:rPr lang="en-US" dirty="0"/>
              <a:t>3. EF Core Configuration</a:t>
            </a:r>
          </a:p>
          <a:p>
            <a:pPr lvl="1"/>
            <a:r>
              <a:rPr lang="en-US" dirty="0"/>
              <a:t>Fluent API</a:t>
            </a:r>
          </a:p>
          <a:p>
            <a:pPr marL="0" indent="0">
              <a:buNone/>
            </a:pPr>
            <a:r>
              <a:rPr lang="en-US" dirty="0"/>
              <a:t>4. CRUD Operations</a:t>
            </a:r>
          </a:p>
          <a:p>
            <a:pPr marL="0" indent="0">
              <a:buNone/>
            </a:pPr>
            <a:r>
              <a:rPr lang="en-US" dirty="0"/>
              <a:t>5. Database Migrations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96873-73CA-48E9-B154-B37E16C6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7060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510FD4-0DDA-4457-B64A-2F777DF32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Data (View)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7D0A8E-617C-47C6-84EE-B72D39955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984" y="1326247"/>
            <a:ext cx="2348300" cy="2268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CC780D-8DA5-47CB-9B22-33557C6C1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1624" y="2247135"/>
            <a:ext cx="9266392" cy="4300768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20" name="Arrow: Bent-Up 19">
            <a:extLst>
              <a:ext uri="{FF2B5EF4-FFF2-40B4-BE49-F238E27FC236}">
                <a16:creationId xmlns:a16="http://schemas.microsoft.com/office/drawing/2014/main" id="{4D806EE1-E292-41CA-A61C-B3BD3112962B}"/>
              </a:ext>
            </a:extLst>
          </p:cNvPr>
          <p:cNvSpPr/>
          <p:nvPr/>
        </p:nvSpPr>
        <p:spPr bwMode="auto">
          <a:xfrm rot="5400000">
            <a:off x="1723831" y="3692177"/>
            <a:ext cx="906300" cy="919946"/>
          </a:xfrm>
          <a:prstGeom prst="bentUp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E0EFE3-08CD-4BD3-8B47-013FB667C7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16376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121A7-3DE3-4C32-8A92-15CD7B3C8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6001" y="1263686"/>
            <a:ext cx="4676002" cy="3707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764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A538D1-1211-4D18-B286-DD343934F5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00B22-2548-44CB-9C1A-D19CC16B50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2" y="1196125"/>
            <a:ext cx="3692463" cy="5561125"/>
          </a:xfrm>
        </p:spPr>
        <p:txBody>
          <a:bodyPr/>
          <a:lstStyle/>
          <a:p>
            <a:r>
              <a:rPr lang="en-US" sz="3200" dirty="0"/>
              <a:t>To </a:t>
            </a:r>
            <a:r>
              <a:rPr lang="en-US" sz="3200" b="1" dirty="0">
                <a:solidFill>
                  <a:schemeClr val="bg1"/>
                </a:solidFill>
              </a:rPr>
              <a:t>edit a product</a:t>
            </a:r>
            <a:r>
              <a:rPr lang="en-US" sz="3200" dirty="0"/>
              <a:t>, click on its </a:t>
            </a:r>
            <a:r>
              <a:rPr lang="en-US" sz="3200" b="1" dirty="0"/>
              <a:t>[Edit] </a:t>
            </a:r>
            <a:r>
              <a:rPr lang="en-US" sz="3200" dirty="0"/>
              <a:t>button</a:t>
            </a:r>
          </a:p>
          <a:p>
            <a:r>
              <a:rPr lang="en-US" sz="3200" dirty="0"/>
              <a:t>It should display a </a:t>
            </a:r>
            <a:r>
              <a:rPr lang="en-US" sz="3200" b="1" dirty="0">
                <a:solidFill>
                  <a:schemeClr val="bg1"/>
                </a:solidFill>
              </a:rPr>
              <a:t>form for editing a product </a:t>
            </a:r>
            <a:r>
              <a:rPr lang="en-US" sz="3200" dirty="0"/>
              <a:t>with the product data in the fields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346B21-4C27-4E4E-A00D-AE158D517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"Edit Product" Page (Updating Existing Data)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B93B6C-0E27-45A4-A2AA-CFD672B01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1000" y="1372834"/>
            <a:ext cx="6068788" cy="4812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2A5437-6A31-452B-824A-63D334E24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1659" y="1694885"/>
            <a:ext cx="5701371" cy="4812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037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58867A9-FCD8-43B9-A19B-45B7D92EF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203" y="3375168"/>
            <a:ext cx="6375717" cy="315070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25731-F7EF-4F5A-8E23-6D1335711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9" y="1359244"/>
            <a:ext cx="4855597" cy="274755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660518-B640-478F-8FC6-F16E4B241A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733325-3F61-4A61-883C-A2FF0652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Existing Data (Controller)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1901FD76-9501-4EC6-9D2E-A1A97F84D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3759" y="2317808"/>
            <a:ext cx="2281616" cy="1327571"/>
          </a:xfrm>
          <a:prstGeom prst="wedgeRoundRectCallout">
            <a:avLst>
              <a:gd name="adj1" fmla="val -48718"/>
              <a:gd name="adj2" fmla="val 111109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noProof="1">
                <a:solidFill>
                  <a:schemeClr val="bg1"/>
                </a:solidFill>
              </a:rPr>
              <a:t>SELECT</a:t>
            </a:r>
            <a:r>
              <a:rPr lang="en-US" sz="2399" b="1" noProof="1">
                <a:solidFill>
                  <a:schemeClr val="bg2"/>
                </a:solidFill>
              </a:rPr>
              <a:t> the product for update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718502DA-AFFE-4D6D-A1EF-943D38D78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245" y="5209570"/>
            <a:ext cx="2087958" cy="919162"/>
          </a:xfrm>
          <a:prstGeom prst="wedgeRoundRectCallout">
            <a:avLst>
              <a:gd name="adj1" fmla="val 71254"/>
              <a:gd name="adj2" fmla="val -20567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noProof="1">
                <a:solidFill>
                  <a:schemeClr val="bg2"/>
                </a:solidFill>
              </a:rPr>
              <a:t>Execute an </a:t>
            </a:r>
            <a:r>
              <a:rPr lang="en-US" sz="2399" b="1" noProof="1">
                <a:solidFill>
                  <a:schemeClr val="bg1"/>
                </a:solidFill>
              </a:rPr>
              <a:t>SQL</a:t>
            </a:r>
            <a:r>
              <a:rPr lang="en-US" sz="2399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399" b="1" noProof="1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8402EAC2-FD2F-43E8-ADA5-73C943941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06" y="4579666"/>
            <a:ext cx="2572498" cy="919090"/>
          </a:xfrm>
          <a:prstGeom prst="wedgeRoundRectCallout">
            <a:avLst>
              <a:gd name="adj1" fmla="val 18723"/>
              <a:gd name="adj2" fmla="val -132444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noProof="1">
                <a:solidFill>
                  <a:schemeClr val="bg2"/>
                </a:solidFill>
              </a:rPr>
              <a:t>Pass a product</a:t>
            </a:r>
            <a:r>
              <a:rPr lang="en-US" sz="2399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399" b="1" noProof="1">
                <a:solidFill>
                  <a:schemeClr val="bg1"/>
                </a:solidFill>
              </a:rPr>
              <a:t>model</a:t>
            </a:r>
            <a:r>
              <a:rPr lang="en-US" sz="2399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399" b="1" noProof="1">
                <a:solidFill>
                  <a:schemeClr val="bg2"/>
                </a:solidFill>
              </a:rPr>
              <a:t>to a </a:t>
            </a:r>
            <a:r>
              <a:rPr lang="en-US" sz="2399" b="1" noProof="1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427129B1-8815-4BE3-BF17-7967C9E4A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056" y="1254543"/>
            <a:ext cx="2969937" cy="919090"/>
          </a:xfrm>
          <a:prstGeom prst="wedgeRoundRectCallout">
            <a:avLst>
              <a:gd name="adj1" fmla="val -84239"/>
              <a:gd name="adj2" fmla="val 47337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noProof="1">
                <a:solidFill>
                  <a:schemeClr val="bg2"/>
                </a:solidFill>
              </a:rPr>
              <a:t>HTTP </a:t>
            </a:r>
            <a:r>
              <a:rPr lang="en-US" sz="2399" b="1" noProof="1">
                <a:solidFill>
                  <a:schemeClr val="bg1"/>
                </a:solidFill>
              </a:rPr>
              <a:t>GET</a:t>
            </a:r>
            <a:r>
              <a:rPr lang="en-US" sz="2399" b="1" noProof="1">
                <a:solidFill>
                  <a:schemeClr val="bg2"/>
                </a:solidFill>
              </a:rPr>
              <a:t> </a:t>
            </a:r>
            <a:r>
              <a:rPr lang="en-US" sz="2399" b="1" noProof="1">
                <a:solidFill>
                  <a:schemeClr val="bg2"/>
                </a:solidFill>
                <a:sym typeface="Wingdings" panose="05000000000000000000" pitchFamily="2" charset="2"/>
              </a:rPr>
              <a:t> display the edit form</a:t>
            </a:r>
            <a:endParaRPr lang="en-US" sz="2399" b="1" noProof="1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D4A11F8D-C862-4113-927D-EFC060C70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9610" y="2588019"/>
            <a:ext cx="2376264" cy="919090"/>
          </a:xfrm>
          <a:prstGeom prst="wedgeRoundRectCallout">
            <a:avLst>
              <a:gd name="adj1" fmla="val -64698"/>
              <a:gd name="adj2" fmla="val 44235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noProof="1">
                <a:solidFill>
                  <a:schemeClr val="bg2"/>
                </a:solidFill>
              </a:rPr>
              <a:t>HTTP </a:t>
            </a:r>
            <a:r>
              <a:rPr lang="en-US" sz="2399" b="1" noProof="1">
                <a:solidFill>
                  <a:schemeClr val="bg1"/>
                </a:solidFill>
              </a:rPr>
              <a:t>POST</a:t>
            </a:r>
            <a:r>
              <a:rPr lang="en-US" sz="2399" b="1" noProof="1">
                <a:solidFill>
                  <a:schemeClr val="bg2"/>
                </a:solidFill>
              </a:rPr>
              <a:t> </a:t>
            </a:r>
            <a:r>
              <a:rPr lang="en-US" sz="2399" b="1" noProof="1">
                <a:solidFill>
                  <a:schemeClr val="bg2"/>
                </a:solidFill>
                <a:sym typeface="Wingdings" panose="05000000000000000000" pitchFamily="2" charset="2"/>
              </a:rPr>
              <a:t> update the DB</a:t>
            </a:r>
            <a:endParaRPr lang="en-US" sz="2399" b="1" noProof="1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22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9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660518-B640-478F-8FC6-F16E4B241A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733325-3F61-4A61-883C-A2FF0652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Existing Data (View)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357570-9848-4AA7-BDA2-2B44C6454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4151" y="2398750"/>
            <a:ext cx="9397822" cy="4351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1A611-87B7-4B95-8817-3808C5C75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001" y="1206454"/>
            <a:ext cx="1812910" cy="1751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E61E83-EF7C-49AA-8B9A-BFF7E3B4D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6000" y="1147298"/>
            <a:ext cx="4828328" cy="3828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Bent-Up 7">
            <a:extLst>
              <a:ext uri="{FF2B5EF4-FFF2-40B4-BE49-F238E27FC236}">
                <a16:creationId xmlns:a16="http://schemas.microsoft.com/office/drawing/2014/main" id="{8AE0221A-549A-4942-A7CD-2A42EAAE68A3}"/>
              </a:ext>
            </a:extLst>
          </p:cNvPr>
          <p:cNvSpPr/>
          <p:nvPr/>
        </p:nvSpPr>
        <p:spPr bwMode="auto">
          <a:xfrm rot="5400000">
            <a:off x="1190788" y="3174136"/>
            <a:ext cx="906300" cy="919946"/>
          </a:xfrm>
          <a:prstGeom prst="bentUp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60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127CC4-1E11-44DB-B053-959BD641CD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876CB-EF3E-4362-9D50-198C139DF7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2" y="1196125"/>
            <a:ext cx="10296547" cy="5561125"/>
          </a:xfrm>
        </p:spPr>
        <p:txBody>
          <a:bodyPr>
            <a:normAutofit/>
          </a:bodyPr>
          <a:lstStyle/>
          <a:p>
            <a:r>
              <a:rPr lang="en-US" sz="3200" dirty="0"/>
              <a:t>To </a:t>
            </a:r>
            <a:r>
              <a:rPr lang="en-US" sz="3200" b="1" dirty="0"/>
              <a:t>delete a product</a:t>
            </a:r>
            <a:r>
              <a:rPr lang="en-US" sz="3200" dirty="0"/>
              <a:t>, press its </a:t>
            </a:r>
            <a:r>
              <a:rPr lang="en-US" sz="3200" b="1" dirty="0">
                <a:solidFill>
                  <a:schemeClr val="bg1"/>
                </a:solidFill>
              </a:rPr>
              <a:t>[Delete]</a:t>
            </a:r>
            <a:r>
              <a:rPr lang="en-US" sz="3200" dirty="0"/>
              <a:t> button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65C47D-EAAD-481C-AE22-8063598F2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Existing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914388-B2DB-48DA-B3A5-D86CB39C9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8000" y="1818878"/>
            <a:ext cx="6176001" cy="4897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utoShape 8">
            <a:extLst>
              <a:ext uri="{FF2B5EF4-FFF2-40B4-BE49-F238E27FC236}">
                <a16:creationId xmlns:a16="http://schemas.microsoft.com/office/drawing/2014/main" id="{242DF1E3-5854-4622-96E1-A558D6E61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1000" y="4149000"/>
            <a:ext cx="2664296" cy="1327571"/>
          </a:xfrm>
          <a:prstGeom prst="wedgeRoundRectCallout">
            <a:avLst>
              <a:gd name="adj1" fmla="val -93904"/>
              <a:gd name="adj2" fmla="val 59222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dirty="0">
                <a:solidFill>
                  <a:schemeClr val="bg2"/>
                </a:solidFill>
              </a:rPr>
              <a:t>It will send a "</a:t>
            </a:r>
            <a:r>
              <a:rPr lang="en-US" sz="2399" b="1" dirty="0">
                <a:solidFill>
                  <a:schemeClr val="bg1"/>
                </a:solidFill>
              </a:rPr>
              <a:t>POST</a:t>
            </a:r>
            <a:r>
              <a:rPr lang="en-US" sz="2399" b="1" dirty="0">
                <a:solidFill>
                  <a:schemeClr val="bg2"/>
                </a:solidFill>
              </a:rPr>
              <a:t>" request to the controller</a:t>
            </a:r>
          </a:p>
        </p:txBody>
      </p:sp>
    </p:spTree>
    <p:extLst>
      <p:ext uri="{BB962C8B-B14F-4D97-AF65-F5344CB8AC3E}">
        <p14:creationId xmlns:p14="http://schemas.microsoft.com/office/powerpoint/2010/main" val="77582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3EBC29-67ED-4A65-B361-01438A073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982" y="1899000"/>
            <a:ext cx="7044035" cy="400101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Existing Data (Controller)</a:t>
            </a:r>
            <a:endParaRPr lang="bg-BG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98A02290-6664-4A75-97F3-1DB3DF6821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6F25ED96-73FB-4C9A-9A64-297D83167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3881" y="4467481"/>
            <a:ext cx="3494444" cy="919090"/>
          </a:xfrm>
          <a:prstGeom prst="wedgeRoundRectCallout">
            <a:avLst>
              <a:gd name="adj1" fmla="val -66772"/>
              <a:gd name="adj2" fmla="val -46012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noProof="1">
                <a:solidFill>
                  <a:schemeClr val="bg2"/>
                </a:solidFill>
              </a:rPr>
              <a:t>Mark the entity for deleting at the next save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27E84693-6D55-49C6-B7D5-411B3EAD3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56" y="4059000"/>
            <a:ext cx="2510426" cy="1327571"/>
          </a:xfrm>
          <a:prstGeom prst="wedgeRoundRectCallout">
            <a:avLst>
              <a:gd name="adj1" fmla="val 75887"/>
              <a:gd name="adj2" fmla="val 5099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noProof="1">
                <a:solidFill>
                  <a:schemeClr val="bg2"/>
                </a:solidFill>
              </a:rPr>
              <a:t>Execute the </a:t>
            </a:r>
            <a:r>
              <a:rPr lang="en-US" sz="2399" b="1" noProof="1">
                <a:solidFill>
                  <a:schemeClr val="bg1"/>
                </a:solidFill>
              </a:rPr>
              <a:t>SQL</a:t>
            </a:r>
            <a:r>
              <a:rPr lang="en-US" sz="2399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399" b="1" noProof="1">
                <a:solidFill>
                  <a:schemeClr val="bg1"/>
                </a:solidFill>
              </a:rPr>
              <a:t>DELETE</a:t>
            </a:r>
            <a:r>
              <a:rPr lang="en-US" sz="2399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399" b="1" noProof="1">
                <a:solidFill>
                  <a:schemeClr val="bg2"/>
                </a:solidFill>
              </a:rPr>
              <a:t>command</a:t>
            </a:r>
          </a:p>
        </p:txBody>
      </p:sp>
    </p:spTree>
    <p:extLst>
      <p:ext uri="{BB962C8B-B14F-4D97-AF65-F5344CB8AC3E}">
        <p14:creationId xmlns:p14="http://schemas.microsoft.com/office/powerpoint/2010/main" val="77025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Database Migrations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Scripts for Modifying Table Structure in the DB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AFBFE-4A84-4652-BBC4-DC1B265E9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59" y="1241328"/>
            <a:ext cx="3350892" cy="274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2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A03590-032F-4C0C-9D53-9053A2E2DF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816" y="984042"/>
            <a:ext cx="10126596" cy="5545145"/>
          </a:xfrm>
        </p:spPr>
        <p:txBody>
          <a:bodyPr/>
          <a:lstStyle/>
          <a:p>
            <a:r>
              <a:rPr lang="en-US" dirty="0"/>
              <a:t>Updating database schema </a:t>
            </a:r>
            <a:r>
              <a:rPr lang="en-US" b="1" dirty="0">
                <a:solidFill>
                  <a:schemeClr val="bg1"/>
                </a:solidFill>
              </a:rPr>
              <a:t>without losing data</a:t>
            </a:r>
          </a:p>
          <a:p>
            <a:pPr lvl="1"/>
            <a:r>
              <a:rPr lang="en-US" dirty="0"/>
              <a:t>Adding/dropping tables, columns, etc.</a:t>
            </a:r>
          </a:p>
          <a:p>
            <a:r>
              <a:rPr lang="en-US" b="1" dirty="0"/>
              <a:t>Migrations</a:t>
            </a:r>
            <a:r>
              <a:rPr lang="en-US" dirty="0"/>
              <a:t> in EF Core keep their </a:t>
            </a:r>
            <a:r>
              <a:rPr lang="en-US" b="1" dirty="0">
                <a:solidFill>
                  <a:schemeClr val="bg1"/>
                </a:solidFill>
              </a:rPr>
              <a:t>history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Entity Classes, DB Context versions are all </a:t>
            </a:r>
            <a:r>
              <a:rPr lang="en-US" b="1" dirty="0">
                <a:solidFill>
                  <a:schemeClr val="bg1"/>
                </a:solidFill>
              </a:rPr>
              <a:t>preserved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Automatically</a:t>
            </a:r>
            <a:r>
              <a:rPr lang="en-US" dirty="0"/>
              <a:t> generated by certain EF tools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D42B3F-D7A7-4EE5-ADE0-5EE27313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Database Migrations?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ADD09B-582A-40CF-9EBA-21EBAA59C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" b="1981"/>
          <a:stretch/>
        </p:blipFill>
        <p:spPr>
          <a:xfrm>
            <a:off x="3576000" y="4644000"/>
            <a:ext cx="5040000" cy="884288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907FCF6-AC69-47DD-8B29-B06D9C0149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365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E9E84-D9E5-47CD-9954-C0AA1CFF136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28604" y="1196126"/>
            <a:ext cx="11815018" cy="5561125"/>
          </a:xfrm>
        </p:spPr>
        <p:txBody>
          <a:bodyPr/>
          <a:lstStyle/>
          <a:p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add a migration </a:t>
            </a:r>
            <a:r>
              <a:rPr lang="en-US" dirty="0"/>
              <a:t>in EF Core</a:t>
            </a:r>
          </a:p>
          <a:p>
            <a:pPr lvl="1"/>
            <a:r>
              <a:rPr lang="en-US" dirty="0"/>
              <a:t>Use the </a:t>
            </a:r>
            <a:r>
              <a:rPr lang="en-US" b="1" dirty="0"/>
              <a:t>EF CLI Tools</a:t>
            </a:r>
          </a:p>
          <a:p>
            <a:pPr lvl="1"/>
            <a:r>
              <a:rPr lang="en-US" dirty="0"/>
              <a:t>Use the </a:t>
            </a:r>
            <a:r>
              <a:rPr lang="en-US" b="1" dirty="0"/>
              <a:t>Package Manager Console </a:t>
            </a:r>
          </a:p>
          <a:p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undo a migration</a:t>
            </a:r>
            <a:r>
              <a:rPr lang="en-US" dirty="0"/>
              <a:t>, use one of the two ways</a:t>
            </a:r>
          </a:p>
          <a:p>
            <a:endParaRPr lang="en-US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Commit changes </a:t>
            </a:r>
            <a:r>
              <a:rPr lang="en-US" dirty="0"/>
              <a:t>to the database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EA454D-A1AB-479E-9714-D92E55B28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Migrations in EF Core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B08CA78-94C9-44ED-8395-CF1EB86EBEC1}"/>
              </a:ext>
            </a:extLst>
          </p:cNvPr>
          <p:cNvSpPr txBox="1">
            <a:spLocks/>
          </p:cNvSpPr>
          <p:nvPr/>
        </p:nvSpPr>
        <p:spPr>
          <a:xfrm>
            <a:off x="4439816" y="1940456"/>
            <a:ext cx="7590362" cy="4923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400" b="1">
                <a:latin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99" noProof="1"/>
              <a:t>dotnet ef migrations add </a:t>
            </a:r>
            <a:r>
              <a:rPr lang="en-US" sz="2599" noProof="1">
                <a:solidFill>
                  <a:schemeClr val="bg1"/>
                </a:solidFill>
                <a:latin typeface="+mj-lt"/>
              </a:rPr>
              <a:t>{MigrationName}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829CA3-F6D0-425F-84A3-E15A543856D3}"/>
              </a:ext>
            </a:extLst>
          </p:cNvPr>
          <p:cNvSpPr txBox="1">
            <a:spLocks/>
          </p:cNvSpPr>
          <p:nvPr/>
        </p:nvSpPr>
        <p:spPr>
          <a:xfrm>
            <a:off x="652418" y="3937956"/>
            <a:ext cx="8059866" cy="4923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400" b="1">
                <a:latin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99" noProof="1"/>
              <a:t>dotnet ef migrations remove </a:t>
            </a:r>
            <a:r>
              <a:rPr lang="en-US" sz="2599" noProof="1">
                <a:solidFill>
                  <a:schemeClr val="bg1"/>
                </a:solidFill>
              </a:rPr>
              <a:t>{MigrationName}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23A22BD-F47F-40CD-9E91-2CE00E8BAC20}"/>
              </a:ext>
            </a:extLst>
          </p:cNvPr>
          <p:cNvSpPr txBox="1">
            <a:spLocks/>
          </p:cNvSpPr>
          <p:nvPr/>
        </p:nvSpPr>
        <p:spPr>
          <a:xfrm>
            <a:off x="652418" y="5221324"/>
            <a:ext cx="5121155" cy="4923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400" b="1">
                <a:latin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99" noProof="1"/>
              <a:t>dotnet ef database update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C1FD017-C4C8-485F-BD20-37280B2643E0}"/>
              </a:ext>
            </a:extLst>
          </p:cNvPr>
          <p:cNvSpPr txBox="1">
            <a:spLocks/>
          </p:cNvSpPr>
          <p:nvPr/>
        </p:nvSpPr>
        <p:spPr>
          <a:xfrm>
            <a:off x="637036" y="5885599"/>
            <a:ext cx="8311177" cy="4923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400" b="1">
                <a:latin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99" noProof="1"/>
              <a:t>db.Database.Migrate(); </a:t>
            </a:r>
            <a:r>
              <a:rPr lang="en-US" sz="2599" noProof="1">
                <a:solidFill>
                  <a:schemeClr val="accent2">
                    <a:lumMod val="75000"/>
                  </a:schemeClr>
                </a:solidFill>
              </a:rPr>
              <a:t>// </a:t>
            </a:r>
            <a:r>
              <a:rPr lang="en-US" sz="2599" noProof="1">
                <a:solidFill>
                  <a:schemeClr val="accent2">
                    <a:lumMod val="75000"/>
                  </a:schemeClr>
                </a:solidFill>
                <a:latin typeface="+mn-lt"/>
              </a:rPr>
              <a:t>Auto migrate at start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209F630-8360-4AC0-8C49-46BF4519CD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A469327-2FFD-4EE5-B08A-416EA1CB5A9B}"/>
              </a:ext>
            </a:extLst>
          </p:cNvPr>
          <p:cNvSpPr txBox="1">
            <a:spLocks/>
          </p:cNvSpPr>
          <p:nvPr/>
        </p:nvSpPr>
        <p:spPr>
          <a:xfrm>
            <a:off x="6835926" y="2598452"/>
            <a:ext cx="5194253" cy="4923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400" b="1">
                <a:latin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99" noProof="1"/>
              <a:t>Add-Migration </a:t>
            </a:r>
            <a:r>
              <a:rPr lang="en-US" sz="2599" noProof="1">
                <a:solidFill>
                  <a:schemeClr val="bg1"/>
                </a:solidFill>
                <a:latin typeface="+mj-lt"/>
              </a:rPr>
              <a:t>{MigrationName}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D5FB641-EE4D-48D3-B1F4-CD6F16021F33}"/>
              </a:ext>
            </a:extLst>
          </p:cNvPr>
          <p:cNvSpPr txBox="1">
            <a:spLocks/>
          </p:cNvSpPr>
          <p:nvPr/>
        </p:nvSpPr>
        <p:spPr>
          <a:xfrm>
            <a:off x="8832304" y="3937956"/>
            <a:ext cx="3197874" cy="4923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400" b="1">
                <a:latin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99" noProof="1"/>
              <a:t>Remove-Migration</a:t>
            </a:r>
            <a:endParaRPr lang="en-US" sz="2599" noProof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C121B1F7-9983-4BFE-A5C2-F5F9B81DE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7457" y="4609491"/>
            <a:ext cx="3999184" cy="510609"/>
          </a:xfrm>
          <a:prstGeom prst="wedgeRoundRectCallout">
            <a:avLst>
              <a:gd name="adj1" fmla="val 1331"/>
              <a:gd name="adj2" fmla="val -104190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noProof="1">
                <a:solidFill>
                  <a:schemeClr val="bg2"/>
                </a:solidFill>
              </a:rPr>
              <a:t>Removes the last migration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780E9D2-CAA5-4D51-B1C1-0A8322192A56}"/>
              </a:ext>
            </a:extLst>
          </p:cNvPr>
          <p:cNvSpPr txBox="1">
            <a:spLocks/>
          </p:cNvSpPr>
          <p:nvPr/>
        </p:nvSpPr>
        <p:spPr>
          <a:xfrm>
            <a:off x="5951984" y="5221324"/>
            <a:ext cx="2996228" cy="4923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400" b="1">
                <a:latin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99" noProof="1"/>
              <a:t>Update-Database</a:t>
            </a:r>
            <a:endParaRPr lang="en-US" sz="2599" noProof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AutoShape 7">
            <a:extLst>
              <a:ext uri="{FF2B5EF4-FFF2-40B4-BE49-F238E27FC236}">
                <a16:creationId xmlns:a16="http://schemas.microsoft.com/office/drawing/2014/main" id="{40D697EE-80A8-411E-AD55-6E5CC5144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6790" y="5318222"/>
            <a:ext cx="2719851" cy="919090"/>
          </a:xfrm>
          <a:prstGeom prst="wedgeRoundRectCallout">
            <a:avLst>
              <a:gd name="adj1" fmla="val -66897"/>
              <a:gd name="adj2" fmla="val 38911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noProof="1">
                <a:solidFill>
                  <a:schemeClr val="bg2"/>
                </a:solidFill>
              </a:rPr>
              <a:t>Migrates any DB changes on startup</a:t>
            </a:r>
          </a:p>
        </p:txBody>
      </p:sp>
    </p:spTree>
    <p:extLst>
      <p:ext uri="{BB962C8B-B14F-4D97-AF65-F5344CB8AC3E}">
        <p14:creationId xmlns:p14="http://schemas.microsoft.com/office/powerpoint/2010/main" val="314550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DC3EAD-EDF2-405E-980A-C48C0043B1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BFA89-2780-4FDE-88CD-D1C18233F5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2" y="1196125"/>
            <a:ext cx="11016627" cy="55611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Install the						 package    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Open the </a:t>
            </a:r>
            <a:r>
              <a:rPr lang="en-US" b="1" dirty="0"/>
              <a:t>Package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/>
              <a:t>    Manager Console      </a:t>
            </a:r>
            <a:endParaRPr lang="en-US" sz="18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dirty="0"/>
              <a:t>Create a </a:t>
            </a:r>
            <a:r>
              <a:rPr lang="en-US" b="1" dirty="0">
                <a:solidFill>
                  <a:schemeClr val="bg1"/>
                </a:solidFill>
              </a:rPr>
              <a:t>migration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7061C8-E8E3-4A7D-BA05-99ED4718F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Migrate the "ShoppingListDemo" App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AA8D64-7283-4AB5-ADEE-F792F308CB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755"/>
          <a:stretch/>
        </p:blipFill>
        <p:spPr>
          <a:xfrm>
            <a:off x="623393" y="5122943"/>
            <a:ext cx="7024989" cy="125838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3806AB4-8D04-4903-ADBD-1A8FD8F5AE90}"/>
              </a:ext>
            </a:extLst>
          </p:cNvPr>
          <p:cNvSpPr txBox="1">
            <a:spLocks/>
          </p:cNvSpPr>
          <p:nvPr/>
        </p:nvSpPr>
        <p:spPr>
          <a:xfrm>
            <a:off x="2515056" y="1268761"/>
            <a:ext cx="6264696" cy="461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800" b="1">
                <a:latin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99" noProof="1"/>
              <a:t>Microsoft.EntityFrameworkCore.Tools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8DC41D-A4D9-43B1-ACF5-4E33A14BA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5887" y="1894787"/>
            <a:ext cx="5369891" cy="300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AutoShape 7">
            <a:extLst>
              <a:ext uri="{FF2B5EF4-FFF2-40B4-BE49-F238E27FC236}">
                <a16:creationId xmlns:a16="http://schemas.microsoft.com/office/drawing/2014/main" id="{413E0FCD-D749-4519-BCF3-22E854B8A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3168" y="4994046"/>
            <a:ext cx="4011451" cy="1327571"/>
          </a:xfrm>
          <a:prstGeom prst="wedgeRoundRectCallout">
            <a:avLst>
              <a:gd name="adj1" fmla="val -56123"/>
              <a:gd name="adj2" fmla="val 34216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noProof="1">
                <a:solidFill>
                  <a:schemeClr val="bg2"/>
                </a:solidFill>
              </a:rPr>
              <a:t>Migration will be created in the "</a:t>
            </a:r>
            <a:r>
              <a:rPr lang="en-US" sz="2399" b="1" noProof="1">
                <a:solidFill>
                  <a:schemeClr val="bg1"/>
                </a:solidFill>
                <a:latin typeface="Consolas" panose="020B0609020204030204" pitchFamily="49" charset="0"/>
              </a:rPr>
              <a:t>Data/Migrations</a:t>
            </a:r>
            <a:r>
              <a:rPr lang="en-US" sz="2399" b="1" noProof="1">
                <a:solidFill>
                  <a:schemeClr val="bg2"/>
                </a:solidFill>
              </a:rPr>
              <a:t>" folder</a:t>
            </a:r>
          </a:p>
        </p:txBody>
      </p:sp>
    </p:spTree>
    <p:extLst>
      <p:ext uri="{BB962C8B-B14F-4D97-AF65-F5344CB8AC3E}">
        <p14:creationId xmlns:p14="http://schemas.microsoft.com/office/powerpoint/2010/main" val="352679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Code First Approach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Entity Framework 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A52E5-5E50-442E-BD4C-4E7C2649B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775" y="1719445"/>
            <a:ext cx="2849378" cy="188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8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390578-5954-495B-9D16-7B4C5F0BE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FCF687-028A-46AD-9817-DB7B15C6C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Migrate the "ShoppingListDemo" App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127D91-D0D1-4374-A567-4FAA23FCC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111" y="1798171"/>
            <a:ext cx="3415613" cy="3593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02C466-8F45-4287-B747-E75778033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7788" y="1428699"/>
            <a:ext cx="7530826" cy="5110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78D0F32-ADE0-4432-8532-12F8EA84B75D}"/>
              </a:ext>
            </a:extLst>
          </p:cNvPr>
          <p:cNvSpPr/>
          <p:nvPr/>
        </p:nvSpPr>
        <p:spPr bwMode="auto">
          <a:xfrm>
            <a:off x="3658242" y="3564000"/>
            <a:ext cx="483028" cy="4198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081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>
            <a:extLst>
              <a:ext uri="{FF2B5EF4-FFF2-40B4-BE49-F238E27FC236}">
                <a16:creationId xmlns:a16="http://schemas.microsoft.com/office/drawing/2014/main" id="{7352C24C-B553-4CAC-8628-68D35EA351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F3AB72-3942-4322-8CE5-A84F097562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3855223"/>
            <a:ext cx="11815018" cy="27638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This will </a:t>
            </a:r>
            <a:r>
              <a:rPr lang="en-US" sz="3000" b="1" dirty="0"/>
              <a:t>apply the migration scripts </a:t>
            </a:r>
            <a:r>
              <a:rPr lang="en-US" sz="3000" dirty="0"/>
              <a:t>(if not yet applied)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Simple, but </a:t>
            </a:r>
            <a:r>
              <a:rPr lang="en-US" sz="3000" b="1" dirty="0"/>
              <a:t>can cause problems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ym typeface="Wingdings" panose="05000000000000000000" pitchFamily="2" charset="2"/>
              </a:rPr>
              <a:t> </a:t>
            </a:r>
            <a:r>
              <a:rPr lang="en-US" sz="3000" dirty="0">
                <a:sym typeface="Wingdings" panose="05000000000000000000" pitchFamily="2" charset="2"/>
              </a:rPr>
              <a:t>n</a:t>
            </a:r>
            <a:r>
              <a:rPr lang="en-US" sz="3000" dirty="0"/>
              <a:t>ot recommended in production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Recommended approach: migrate the database by hand</a:t>
            </a:r>
            <a:endParaRPr lang="en-GB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44" y="100750"/>
            <a:ext cx="9792489" cy="882654"/>
          </a:xfrm>
        </p:spPr>
        <p:txBody>
          <a:bodyPr/>
          <a:lstStyle/>
          <a:p>
            <a:r>
              <a:rPr lang="en-US" dirty="0"/>
              <a:t>Auto Run Migration Scripts at Startup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3CC27A81-A494-4A73-9A49-C063E3AEC039}"/>
              </a:ext>
            </a:extLst>
          </p:cNvPr>
          <p:cNvSpPr txBox="1">
            <a:spLocks/>
          </p:cNvSpPr>
          <p:nvPr/>
        </p:nvSpPr>
        <p:spPr>
          <a:xfrm>
            <a:off x="724426" y="5786100"/>
            <a:ext cx="9764063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400" b="1">
                <a:latin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noProof="1"/>
              <a:t>dotnet ef database update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C26BCBD-DF9B-400B-96C9-38B1553B9BB4}"/>
              </a:ext>
            </a:extLst>
          </p:cNvPr>
          <p:cNvSpPr txBox="1">
            <a:spLocks/>
          </p:cNvSpPr>
          <p:nvPr/>
        </p:nvSpPr>
        <p:spPr>
          <a:xfrm>
            <a:off x="479376" y="1412776"/>
            <a:ext cx="11233248" cy="2464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800" b="1">
                <a:latin typeface="Consolas" pitchFamily="49" charset="0"/>
              </a:defRPr>
            </a:lvl1pPr>
          </a:lstStyle>
          <a:p>
            <a:r>
              <a:rPr lang="en-US" sz="2600" noProof="1"/>
              <a:t>public class </a:t>
            </a:r>
            <a:r>
              <a:rPr lang="en-US" sz="2600" noProof="1">
                <a:solidFill>
                  <a:schemeClr val="bg1"/>
                </a:solidFill>
              </a:rPr>
              <a:t>ShoppingListDbContext</a:t>
            </a:r>
            <a:r>
              <a:rPr lang="en-US" sz="2600" noProof="1"/>
              <a:t> : </a:t>
            </a:r>
            <a:r>
              <a:rPr lang="en-US" sz="2600" noProof="1">
                <a:solidFill>
                  <a:schemeClr val="bg1"/>
                </a:solidFill>
              </a:rPr>
              <a:t>DbContext</a:t>
            </a:r>
          </a:p>
          <a:p>
            <a:r>
              <a:rPr lang="en-US" sz="2600" noProof="1"/>
              <a:t>{</a:t>
            </a:r>
          </a:p>
          <a:p>
            <a:r>
              <a:rPr lang="en-US" sz="2600" noProof="1"/>
              <a:t>  </a:t>
            </a:r>
            <a:r>
              <a:rPr lang="fr-FR" sz="2600" noProof="1"/>
              <a:t>public ShoppingListDbContext(</a:t>
            </a:r>
          </a:p>
          <a:p>
            <a:r>
              <a:rPr lang="fr-FR" sz="2600" noProof="1">
                <a:solidFill>
                  <a:schemeClr val="bg1"/>
                </a:solidFill>
              </a:rPr>
              <a:t>    </a:t>
            </a:r>
            <a:r>
              <a:rPr lang="fr-FR" sz="2600" noProof="1"/>
              <a:t>DbContextOptions&lt;ShoppingListDbContext&gt; options) : 				base(options)</a:t>
            </a:r>
          </a:p>
          <a:p>
            <a:r>
              <a:rPr lang="fr-FR" sz="2600" noProof="1"/>
              <a:t>    		=&gt; </a:t>
            </a:r>
            <a:r>
              <a:rPr lang="fr-FR" sz="2600" noProof="1">
                <a:solidFill>
                  <a:schemeClr val="bg1"/>
                </a:solidFill>
              </a:rPr>
              <a:t>Database.Migrate()</a:t>
            </a:r>
            <a:r>
              <a:rPr lang="fr-FR" sz="2600" noProof="1"/>
              <a:t>;</a:t>
            </a:r>
            <a:br>
              <a:rPr lang="fr-FR" sz="2600" noProof="1"/>
            </a:br>
            <a:r>
              <a:rPr lang="en-US" sz="2600" noProof="1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61406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228528" y="1405704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69111" y="1801182"/>
            <a:ext cx="8012370" cy="460804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10000"/>
              </a:lnSpc>
              <a:buClr>
                <a:schemeClr val="bg2"/>
              </a:buClr>
            </a:pPr>
            <a:r>
              <a:rPr lang="en-US" sz="3400" b="1" dirty="0">
                <a:solidFill>
                  <a:schemeClr val="bg1"/>
                </a:solidFill>
              </a:rPr>
              <a:t>EF Core </a:t>
            </a:r>
            <a:r>
              <a:rPr lang="en-US" sz="3400" dirty="0">
                <a:solidFill>
                  <a:schemeClr val="bg2"/>
                </a:solidFill>
              </a:rPr>
              <a:t>maps database objects to database schema</a:t>
            </a:r>
          </a:p>
          <a:p>
            <a:pPr latinLnBrk="0">
              <a:lnSpc>
                <a:spcPct val="110000"/>
              </a:lnSpc>
              <a:buClr>
                <a:schemeClr val="bg2"/>
              </a:buClr>
            </a:pPr>
            <a:r>
              <a:rPr lang="en-US" sz="3400" b="1" dirty="0">
                <a:solidFill>
                  <a:schemeClr val="bg1"/>
                </a:solidFill>
              </a:rPr>
              <a:t>Code First approach </a:t>
            </a:r>
            <a:r>
              <a:rPr lang="en-US" sz="3400" dirty="0">
                <a:solidFill>
                  <a:schemeClr val="bg2"/>
                </a:solidFill>
              </a:rPr>
              <a:t>creates a database, based on C# classes that we create</a:t>
            </a:r>
          </a:p>
          <a:p>
            <a:pPr latinLnBrk="0">
              <a:lnSpc>
                <a:spcPct val="110000"/>
              </a:lnSpc>
              <a:buClr>
                <a:schemeClr val="bg2"/>
              </a:buClr>
            </a:pPr>
            <a:r>
              <a:rPr lang="en-US" sz="3400" dirty="0">
                <a:solidFill>
                  <a:schemeClr val="bg2"/>
                </a:solidFill>
              </a:rPr>
              <a:t>LINQ can be used to </a:t>
            </a:r>
            <a:r>
              <a:rPr lang="en-US" sz="3400" b="1" dirty="0">
                <a:solidFill>
                  <a:schemeClr val="bg1"/>
                </a:solidFill>
              </a:rPr>
              <a:t>query the DB </a:t>
            </a:r>
            <a:r>
              <a:rPr lang="en-US" sz="3400" dirty="0">
                <a:solidFill>
                  <a:schemeClr val="bg2"/>
                </a:solidFill>
              </a:rPr>
              <a:t>through the DB context</a:t>
            </a:r>
          </a:p>
          <a:p>
            <a:pPr latinLnBrk="0">
              <a:lnSpc>
                <a:spcPct val="110000"/>
              </a:lnSpc>
              <a:buClr>
                <a:schemeClr val="bg2"/>
              </a:buClr>
            </a:pPr>
            <a:r>
              <a:rPr lang="en-US" sz="3400" b="1" dirty="0">
                <a:solidFill>
                  <a:schemeClr val="bg1"/>
                </a:solidFill>
              </a:rPr>
              <a:t>Database migrating </a:t>
            </a:r>
            <a:r>
              <a:rPr lang="en-US" sz="3400" dirty="0">
                <a:solidFill>
                  <a:schemeClr val="bg2"/>
                </a:solidFill>
              </a:rPr>
              <a:t>updates the database schema to match app data models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907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A67F800-7980-E3CA-7188-3C478C8E98B8}"/>
              </a:ext>
            </a:extLst>
          </p:cNvPr>
          <p:cNvGrpSpPr/>
          <p:nvPr/>
        </p:nvGrpSpPr>
        <p:grpSpPr>
          <a:xfrm>
            <a:off x="3737560" y="1622524"/>
            <a:ext cx="7787441" cy="3498930"/>
            <a:chOff x="3749351" y="1549902"/>
            <a:chExt cx="7787441" cy="3498930"/>
          </a:xfrm>
        </p:grpSpPr>
        <p:pic>
          <p:nvPicPr>
            <p:cNvPr id="7" name="Picture 6" descr="A picture containing text, sign, vector graphics&#10;&#10;Description automatically generated">
              <a:extLst>
                <a:ext uri="{FF2B5EF4-FFF2-40B4-BE49-F238E27FC236}">
                  <a16:creationId xmlns:a16="http://schemas.microsoft.com/office/drawing/2014/main" id="{15CE28B1-02BA-4014-E149-BF1EE0944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3020" y="1549902"/>
              <a:ext cx="1343039" cy="134303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5F82FF4F-4AD2-4B3B-1445-F3C6BA268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4661" y="3848395"/>
              <a:ext cx="1147961" cy="1147961"/>
            </a:xfrm>
            <a:prstGeom prst="rect">
              <a:avLst/>
            </a:prstGeom>
          </p:spPr>
        </p:pic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68CCA8DB-9EFC-F9BC-57AE-81E4F843E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9277" y="3871255"/>
              <a:ext cx="1147961" cy="1147961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3FDF9297-50FA-E866-B6CE-9D64B1E8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00306" y="3874225"/>
              <a:ext cx="1147961" cy="1147961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A1BC0C9-7A7B-9C5B-B457-3E86E59E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38229" y="3900407"/>
              <a:ext cx="888756" cy="1043936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DBE174DA-A182-7E57-06D4-86AFA26D4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49351" y="3928121"/>
              <a:ext cx="837913" cy="1040168"/>
            </a:xfrm>
            <a:prstGeom prst="rect">
              <a:avLst/>
            </a:prstGeom>
          </p:spPr>
        </p:pic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9B7FFC36-A4BC-7A53-AB82-82C398A47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79380" y="3876626"/>
              <a:ext cx="1257412" cy="117220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FB2AEAC-BDEE-9D5F-67A3-17CEDA699052}"/>
                </a:ext>
              </a:extLst>
            </p:cNvPr>
            <p:cNvGrpSpPr/>
            <p:nvPr/>
          </p:nvGrpSpPr>
          <p:grpSpPr>
            <a:xfrm>
              <a:off x="4091553" y="3060524"/>
              <a:ext cx="6825992" cy="559921"/>
              <a:chOff x="1433768" y="2645180"/>
              <a:chExt cx="9324489" cy="783820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A38ABD5-1637-DC80-A922-DF10E4F75C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2645180"/>
                <a:ext cx="1" cy="469190"/>
              </a:xfrm>
              <a:prstGeom prst="line">
                <a:avLst/>
              </a:prstGeom>
              <a:ln w="41275">
                <a:solidFill>
                  <a:srgbClr val="FFA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17B586A-0BC5-5E32-7E67-FD277547E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33768" y="3114370"/>
                <a:ext cx="9324489" cy="314630"/>
              </a:xfrm>
              <a:prstGeom prst="rect">
                <a:avLst/>
              </a:prstGeom>
            </p:spPr>
          </p:pic>
        </p:grpSp>
      </p:grp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9C30DD70-D438-6D27-35D3-8BB87496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84" y="2319421"/>
            <a:ext cx="3660176" cy="4247149"/>
          </a:xfrm>
          <a:prstGeom prst="rect">
            <a:avLst/>
          </a:prstGeom>
        </p:spPr>
      </p:pic>
      <p:sp>
        <p:nvSpPr>
          <p:cNvPr id="2" name="Google Shape;441;p37">
            <a:extLst>
              <a:ext uri="{FF2B5EF4-FFF2-40B4-BE49-F238E27FC236}">
                <a16:creationId xmlns:a16="http://schemas.microsoft.com/office/drawing/2014/main" id="{2AFB472C-93C2-241B-75FA-457782840F92}"/>
              </a:ext>
            </a:extLst>
          </p:cNvPr>
          <p:cNvSpPr txBox="1">
            <a:spLocks/>
          </p:cNvSpPr>
          <p:nvPr/>
        </p:nvSpPr>
        <p:spPr>
          <a:xfrm>
            <a:off x="809628" y="703244"/>
            <a:ext cx="5916372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sz="6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234465"/>
              </a:buClr>
              <a:buSzPts val="8800"/>
            </a:pPr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54B365E9-8FD0-6D5B-2DFC-723EE5DDD5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1341" y="202022"/>
            <a:ext cx="2028825" cy="790575"/>
          </a:xfrm>
          <a:prstGeom prst="rect">
            <a:avLst/>
          </a:prstGeom>
        </p:spPr>
      </p:pic>
      <p:pic>
        <p:nvPicPr>
          <p:cNvPr id="16" name="Картина 15">
            <a:extLst>
              <a:ext uri="{FF2B5EF4-FFF2-40B4-BE49-F238E27FC236}">
                <a16:creationId xmlns:a16="http://schemas.microsoft.com/office/drawing/2014/main" id="{3BD6ABFC-02BF-2D42-B42B-6929222F37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388471"/>
            <a:ext cx="121920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606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D085D2-301C-D855-6375-DC447ABCB9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29804C-BF3D-66BA-9097-BE92BD495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en-US" dirty="0"/>
          </a:p>
        </p:txBody>
      </p:sp>
      <p:pic>
        <p:nvPicPr>
          <p:cNvPr id="6" name="Picture 5" descr="A picture containing 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92C06A0-B1BF-1310-EB3F-B37FB454D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460" y="1384861"/>
            <a:ext cx="2399079" cy="1395031"/>
          </a:xfrm>
          <a:prstGeom prst="rect">
            <a:avLst/>
          </a:prstGeom>
        </p:spPr>
      </p:pic>
      <p:pic>
        <p:nvPicPr>
          <p:cNvPr id="8" name="Picture 7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EB81ECF4-6AFB-2948-D69F-A4890EA338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93" b="25044"/>
          <a:stretch/>
        </p:blipFill>
        <p:spPr>
          <a:xfrm>
            <a:off x="4562413" y="1681062"/>
            <a:ext cx="3218139" cy="1098830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D5F7E69F-916E-E7FD-07B0-C84410BDE8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2" y="2728465"/>
            <a:ext cx="2672099" cy="1237015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hlinkClick r:id="rId8"/>
            <a:extLst>
              <a:ext uri="{FF2B5EF4-FFF2-40B4-BE49-F238E27FC236}">
                <a16:creationId xmlns:a16="http://schemas.microsoft.com/office/drawing/2014/main" id="{D4B56F0D-118C-3538-77F6-189509F6D0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68" y="1459020"/>
            <a:ext cx="2956026" cy="1020064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hlinkClick r:id="rId10"/>
            <a:extLst>
              <a:ext uri="{FF2B5EF4-FFF2-40B4-BE49-F238E27FC236}">
                <a16:creationId xmlns:a16="http://schemas.microsoft.com/office/drawing/2014/main" id="{2C192C54-107A-E9CB-0B22-954F235E75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26" y="5732594"/>
            <a:ext cx="2888606" cy="651406"/>
          </a:xfrm>
          <a:prstGeom prst="rect">
            <a:avLst/>
          </a:prstGeom>
        </p:spPr>
      </p:pic>
      <p:pic>
        <p:nvPicPr>
          <p:cNvPr id="13" name="Picture 12">
            <a:hlinkClick r:id="rId12"/>
            <a:extLst>
              <a:ext uri="{FF2B5EF4-FFF2-40B4-BE49-F238E27FC236}">
                <a16:creationId xmlns:a16="http://schemas.microsoft.com/office/drawing/2014/main" id="{20BE7987-5C32-4B3D-2FF2-632CCB5F9FF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19" b="28085"/>
          <a:stretch/>
        </p:blipFill>
        <p:spPr>
          <a:xfrm>
            <a:off x="8648919" y="5122505"/>
            <a:ext cx="3384648" cy="1451895"/>
          </a:xfrm>
          <a:prstGeom prst="rect">
            <a:avLst/>
          </a:prstGeom>
        </p:spPr>
      </p:pic>
      <p:pic>
        <p:nvPicPr>
          <p:cNvPr id="14" name="Picture 13">
            <a:hlinkClick r:id="rId14"/>
            <a:extLst>
              <a:ext uri="{FF2B5EF4-FFF2-40B4-BE49-F238E27FC236}">
                <a16:creationId xmlns:a16="http://schemas.microsoft.com/office/drawing/2014/main" id="{C32B12E6-D24D-80B6-B195-9E48215487B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2" b="26141"/>
          <a:stretch/>
        </p:blipFill>
        <p:spPr>
          <a:xfrm>
            <a:off x="4549636" y="3005246"/>
            <a:ext cx="3092395" cy="1627409"/>
          </a:xfrm>
          <a:prstGeom prst="rect">
            <a:avLst/>
          </a:prstGeom>
        </p:spPr>
      </p:pic>
      <p:pic>
        <p:nvPicPr>
          <p:cNvPr id="15" name="Picture 14">
            <a:hlinkClick r:id="rId16"/>
            <a:extLst>
              <a:ext uri="{FF2B5EF4-FFF2-40B4-BE49-F238E27FC236}">
                <a16:creationId xmlns:a16="http://schemas.microsoft.com/office/drawing/2014/main" id="{45E3E7FC-2B32-01E7-FFCA-DACB5E28FAE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05" b="33481"/>
          <a:stretch/>
        </p:blipFill>
        <p:spPr>
          <a:xfrm>
            <a:off x="531350" y="4319980"/>
            <a:ext cx="3011398" cy="936998"/>
          </a:xfrm>
          <a:prstGeom prst="rect">
            <a:avLst/>
          </a:prstGeom>
        </p:spPr>
      </p:pic>
      <p:pic>
        <p:nvPicPr>
          <p:cNvPr id="16" name="Picture 15">
            <a:hlinkClick r:id="rId18"/>
            <a:extLst>
              <a:ext uri="{FF2B5EF4-FFF2-40B4-BE49-F238E27FC236}">
                <a16:creationId xmlns:a16="http://schemas.microsoft.com/office/drawing/2014/main" id="{CF05ABB3-5FA2-EF53-35DB-3553C024050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81" b="38757"/>
          <a:stretch/>
        </p:blipFill>
        <p:spPr>
          <a:xfrm>
            <a:off x="4395393" y="4909437"/>
            <a:ext cx="3552181" cy="1148860"/>
          </a:xfrm>
          <a:prstGeom prst="rect">
            <a:avLst/>
          </a:prstGeom>
        </p:spPr>
      </p:pic>
      <p:pic>
        <p:nvPicPr>
          <p:cNvPr id="3" name="Picture 5" descr="A green and orange 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1F6BA7DE-DA2D-44B0-E661-6A3D1ED36D2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919" y="3084027"/>
            <a:ext cx="2769036" cy="17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66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 Core: 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1000" y="1121143"/>
            <a:ext cx="10084236" cy="5546589"/>
          </a:xfrm>
        </p:spPr>
        <p:txBody>
          <a:bodyPr>
            <a:normAutofit/>
          </a:bodyPr>
          <a:lstStyle/>
          <a:p>
            <a:r>
              <a:rPr lang="en-US" dirty="0"/>
              <a:t>The standard </a:t>
            </a:r>
            <a:r>
              <a:rPr lang="en-US" b="1" dirty="0">
                <a:solidFill>
                  <a:schemeClr val="bg1"/>
                </a:solidFill>
              </a:rPr>
              <a:t>ORM framework </a:t>
            </a:r>
            <a:r>
              <a:rPr lang="en-US" dirty="0"/>
              <a:t>for </a:t>
            </a:r>
            <a:r>
              <a:rPr lang="en-US" b="1" dirty="0">
                <a:solidFill>
                  <a:schemeClr val="bg1"/>
                </a:solidFill>
              </a:rPr>
              <a:t>.NET </a:t>
            </a:r>
          </a:p>
          <a:p>
            <a:r>
              <a:rPr lang="en-US" dirty="0"/>
              <a:t>Provides LINQ-based data queries and </a:t>
            </a:r>
            <a:r>
              <a:rPr lang="en-US" b="1" dirty="0">
                <a:solidFill>
                  <a:schemeClr val="bg1"/>
                </a:solidFill>
              </a:rPr>
              <a:t>CRUD</a:t>
            </a:r>
            <a:r>
              <a:rPr lang="bg-BG" dirty="0"/>
              <a:t> </a:t>
            </a:r>
            <a:r>
              <a:rPr lang="en-US" dirty="0"/>
              <a:t>operations</a:t>
            </a:r>
          </a:p>
          <a:p>
            <a:r>
              <a:rPr lang="en-US" dirty="0"/>
              <a:t>Automatic </a:t>
            </a:r>
            <a:r>
              <a:rPr lang="en-US" b="1" dirty="0">
                <a:solidFill>
                  <a:schemeClr val="bg1"/>
                </a:solidFill>
              </a:rPr>
              <a:t>change tracking </a:t>
            </a:r>
            <a:r>
              <a:rPr lang="en-US" dirty="0"/>
              <a:t>of in-memory objects</a:t>
            </a:r>
          </a:p>
          <a:p>
            <a:r>
              <a:rPr lang="en-US" dirty="0"/>
              <a:t>Works with many relational databases (with different providers)</a:t>
            </a:r>
          </a:p>
          <a:p>
            <a:r>
              <a:rPr lang="en-US" dirty="0"/>
              <a:t>Open source with independent release cycle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424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MVC + Entity Framework</a:t>
            </a:r>
            <a:endParaRPr lang="bg-BG" dirty="0"/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21" name="Picture 2" descr="Basic CRUD (Create, Read, Update, Delete) in ASP.NET MVC Using C# and  Entity Framework - GeeksforGeeks">
            <a:extLst>
              <a:ext uri="{FF2B5EF4-FFF2-40B4-BE49-F238E27FC236}">
                <a16:creationId xmlns:a16="http://schemas.microsoft.com/office/drawing/2014/main" id="{8064618B-BBF3-4280-83CE-FCCE77B72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88" y="2105693"/>
            <a:ext cx="11522249" cy="453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utoShape 25">
            <a:extLst>
              <a:ext uri="{FF2B5EF4-FFF2-40B4-BE49-F238E27FC236}">
                <a16:creationId xmlns:a16="http://schemas.microsoft.com/office/drawing/2014/main" id="{E67097C8-F8FC-4C1C-A002-9AA73459A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5993" y="1809423"/>
            <a:ext cx="2482399" cy="1073408"/>
          </a:xfrm>
          <a:prstGeom prst="wedgeRoundRectCallout">
            <a:avLst>
              <a:gd name="adj1" fmla="val -67188"/>
              <a:gd name="adj2" fmla="val 57714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chemeClr val="bg2"/>
                </a:solidFill>
              </a:rPr>
              <a:t>ASP.NET MVC controllers</a:t>
            </a:r>
            <a:endParaRPr lang="bg-BG" sz="2799" b="1" dirty="0">
              <a:solidFill>
                <a:schemeClr val="bg2"/>
              </a:solidFill>
            </a:endParaRPr>
          </a:p>
        </p:txBody>
      </p:sp>
      <p:sp>
        <p:nvSpPr>
          <p:cNvPr id="28" name="AutoShape 25">
            <a:extLst>
              <a:ext uri="{FF2B5EF4-FFF2-40B4-BE49-F238E27FC236}">
                <a16:creationId xmlns:a16="http://schemas.microsoft.com/office/drawing/2014/main" id="{09E6F42B-29E4-471D-AEC7-A567A825A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4084" y="4087795"/>
            <a:ext cx="1709555" cy="575560"/>
          </a:xfrm>
          <a:prstGeom prst="wedgeRoundRectCallout">
            <a:avLst>
              <a:gd name="adj1" fmla="val 21524"/>
              <a:gd name="adj2" fmla="val 163338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chemeClr val="bg2"/>
                </a:solidFill>
              </a:rPr>
              <a:t>EF Core</a:t>
            </a:r>
            <a:endParaRPr lang="bg-BG" sz="2799" b="1" dirty="0">
              <a:solidFill>
                <a:schemeClr val="bg2"/>
              </a:solidFill>
            </a:endParaRPr>
          </a:p>
        </p:txBody>
      </p:sp>
      <p:sp>
        <p:nvSpPr>
          <p:cNvPr id="32" name="AutoShape 25">
            <a:extLst>
              <a:ext uri="{FF2B5EF4-FFF2-40B4-BE49-F238E27FC236}">
                <a16:creationId xmlns:a16="http://schemas.microsoft.com/office/drawing/2014/main" id="{814D4065-7356-46FA-A701-B517B0B0D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5631" y="4621798"/>
            <a:ext cx="2196661" cy="953152"/>
          </a:xfrm>
          <a:prstGeom prst="wedgeRoundRectCallout">
            <a:avLst>
              <a:gd name="adj1" fmla="val 73436"/>
              <a:gd name="adj2" fmla="val 39276"/>
              <a:gd name="adj3" fmla="val 16667"/>
            </a:avLst>
          </a:prstGeom>
          <a:solidFill>
            <a:schemeClr val="dk2">
              <a:alpha val="9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chemeClr val="bg2"/>
                </a:solidFill>
              </a:rPr>
              <a:t>Razor views</a:t>
            </a:r>
            <a:br>
              <a:rPr lang="en-US" sz="2799" b="1" dirty="0">
                <a:solidFill>
                  <a:schemeClr val="bg2"/>
                </a:solidFill>
              </a:rPr>
            </a:br>
            <a:r>
              <a:rPr lang="en-US" sz="2799" b="1" dirty="0">
                <a:solidFill>
                  <a:schemeClr val="bg2"/>
                </a:solidFill>
              </a:rPr>
              <a:t>(</a:t>
            </a: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US" sz="2799" b="1" noProof="1">
                <a:solidFill>
                  <a:schemeClr val="bg1"/>
                </a:solidFill>
                <a:latin typeface="Consolas" panose="020B0609020204030204" pitchFamily="49" charset="0"/>
              </a:rPr>
              <a:t>cshtml</a:t>
            </a:r>
            <a:r>
              <a:rPr lang="en-US" sz="2799" b="1" dirty="0">
                <a:solidFill>
                  <a:schemeClr val="bg2"/>
                </a:solidFill>
              </a:rPr>
              <a:t>)</a:t>
            </a:r>
            <a:endParaRPr lang="bg-BG" sz="2799" b="1" dirty="0">
              <a:solidFill>
                <a:schemeClr val="bg2"/>
              </a:solidFill>
            </a:endParaRPr>
          </a:p>
        </p:txBody>
      </p:sp>
      <p:pic>
        <p:nvPicPr>
          <p:cNvPr id="8" name="Picture 4" descr="Google, chrome Free Icon of Social icons">
            <a:extLst>
              <a:ext uri="{FF2B5EF4-FFF2-40B4-BE49-F238E27FC236}">
                <a16:creationId xmlns:a16="http://schemas.microsoft.com/office/drawing/2014/main" id="{895AA0B9-7ABB-436F-8EE1-28A11D2D9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065" y="1809422"/>
            <a:ext cx="953152" cy="95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84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Code First </a:t>
            </a:r>
            <a:r>
              <a:rPr lang="en-US" dirty="0"/>
              <a:t>means to write the .NET classes and let </a:t>
            </a:r>
            <a:br>
              <a:rPr lang="en-US" dirty="0"/>
            </a:br>
            <a:r>
              <a:rPr lang="en-US" dirty="0"/>
              <a:t>EF Core create the </a:t>
            </a:r>
            <a:r>
              <a:rPr lang="en-US" b="1" dirty="0">
                <a:solidFill>
                  <a:schemeClr val="bg1"/>
                </a:solidFill>
              </a:rPr>
              <a:t>database</a:t>
            </a:r>
            <a:r>
              <a:rPr lang="en-US" dirty="0"/>
              <a:t> from the </a:t>
            </a:r>
            <a:r>
              <a:rPr lang="en-US" b="1" dirty="0">
                <a:solidFill>
                  <a:schemeClr val="bg1"/>
                </a:solidFill>
              </a:rPr>
              <a:t>mappings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Code First Approach?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6722519" y="4156850"/>
            <a:ext cx="456962" cy="3756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597EB9E8-2623-4A5E-90E3-1E995396A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noProof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284E61-63A6-4ABA-BA05-B3D28A24A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9774" y="2764687"/>
            <a:ext cx="2311685" cy="3160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F0BE3-E918-4689-BABC-2C41D3705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000" y="2382265"/>
            <a:ext cx="3375000" cy="392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9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1942" y="1196125"/>
            <a:ext cx="11088635" cy="55611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Write code </a:t>
            </a:r>
            <a:r>
              <a:rPr lang="en-US" sz="3200" b="1" dirty="0">
                <a:solidFill>
                  <a:schemeClr val="bg1"/>
                </a:solidFill>
              </a:rPr>
              <a:t>without</a:t>
            </a:r>
            <a:r>
              <a:rPr lang="en-US" sz="3200" dirty="0"/>
              <a:t> having to define </a:t>
            </a:r>
            <a:r>
              <a:rPr lang="en-US" sz="3200" b="1" dirty="0">
                <a:solidFill>
                  <a:schemeClr val="bg1"/>
                </a:solidFill>
              </a:rPr>
              <a:t>mappings</a:t>
            </a:r>
            <a:r>
              <a:rPr lang="en-US" sz="3200" dirty="0"/>
              <a:t> in XML or </a:t>
            </a:r>
            <a:r>
              <a:rPr lang="en-US" sz="3200" b="1" dirty="0">
                <a:solidFill>
                  <a:schemeClr val="bg1"/>
                </a:solidFill>
              </a:rPr>
              <a:t>create</a:t>
            </a:r>
            <a:r>
              <a:rPr lang="en-US" sz="3200" dirty="0"/>
              <a:t> database </a:t>
            </a:r>
            <a:r>
              <a:rPr lang="en-US" sz="3200" b="1" dirty="0">
                <a:solidFill>
                  <a:schemeClr val="bg1"/>
                </a:solidFill>
              </a:rPr>
              <a:t>tables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Define objects in </a:t>
            </a:r>
            <a:r>
              <a:rPr lang="en-US" sz="3200" b="1" dirty="0">
                <a:solidFill>
                  <a:schemeClr val="bg1"/>
                </a:solidFill>
              </a:rPr>
              <a:t>C# format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Enables database persistence with no configuration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/>
              <a:t>Changes to code can be </a:t>
            </a:r>
            <a:r>
              <a:rPr lang="en-US" sz="3200" b="1" dirty="0">
                <a:solidFill>
                  <a:schemeClr val="bg1"/>
                </a:solidFill>
              </a:rPr>
              <a:t>reflected</a:t>
            </a: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/>
              <a:t>    (migrated) in the schema</a:t>
            </a:r>
          </a:p>
          <a:p>
            <a:pPr>
              <a:lnSpc>
                <a:spcPct val="100000"/>
              </a:lnSpc>
              <a:spcAft>
                <a:spcPts val="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Data Annotations </a:t>
            </a:r>
            <a:r>
              <a:rPr lang="en-US" sz="3200" dirty="0"/>
              <a:t>or </a:t>
            </a:r>
            <a:r>
              <a:rPr lang="en-US" sz="3200" b="1" dirty="0">
                <a:solidFill>
                  <a:schemeClr val="bg1"/>
                </a:solidFill>
              </a:rPr>
              <a:t>Fluent API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3200" dirty="0"/>
              <a:t>    describe properties</a:t>
            </a:r>
          </a:p>
          <a:p>
            <a:pPr lvl="1">
              <a:lnSpc>
                <a:spcPct val="100000"/>
              </a:lnSpc>
            </a:pPr>
            <a:r>
              <a:rPr lang="bg-BG" sz="3200" b="1" dirty="0">
                <a:latin typeface="цал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Key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Required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MinLength</a:t>
            </a:r>
            <a:r>
              <a:rPr lang="en-US" sz="3200" dirty="0"/>
              <a:t>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Code First?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363FDFD-7CB3-4057-99BF-0F92CD00A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8D2834-F298-4587-AC5C-5DA769BA0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618" y="3456866"/>
            <a:ext cx="5500494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First Basic Workflow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14076" y="1151712"/>
            <a:ext cx="3466100" cy="1569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196" indent="-514196">
              <a:buFont typeface="+mj-lt"/>
              <a:buAutoNum type="arabicPeriod" startAt="2"/>
            </a:pPr>
            <a:r>
              <a:rPr lang="en-US" sz="3199" dirty="0"/>
              <a:t>Write &amp; execute query over </a:t>
            </a: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IQueryable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52450" y="1151712"/>
            <a:ext cx="3660174" cy="1569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196" indent="-514196">
              <a:buFont typeface="+mj-lt"/>
              <a:buAutoNum type="arabicPeriod" startAt="3"/>
            </a:pPr>
            <a:r>
              <a:rPr lang="en-US" sz="3199" dirty="0"/>
              <a:t>EF generates &amp; executes an </a:t>
            </a:r>
            <a:r>
              <a:rPr lang="en-US" sz="3199" b="1" dirty="0">
                <a:solidFill>
                  <a:schemeClr val="bg1"/>
                </a:solidFill>
              </a:rPr>
              <a:t>SQL query</a:t>
            </a:r>
            <a:r>
              <a:rPr lang="en-US" sz="3199" dirty="0"/>
              <a:t> in the </a:t>
            </a:r>
            <a:r>
              <a:rPr lang="en-US" sz="3199" b="1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8669" y="1151713"/>
            <a:ext cx="3428107" cy="2061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196" indent="-514196">
              <a:buFont typeface="+mj-lt"/>
              <a:buAutoNum type="arabicPeriod"/>
            </a:pPr>
            <a:r>
              <a:rPr lang="en-US" sz="3199" dirty="0"/>
              <a:t>Define the data model (</a:t>
            </a:r>
            <a:r>
              <a:rPr lang="en-US" sz="3199" b="1" dirty="0">
                <a:solidFill>
                  <a:schemeClr val="bg1"/>
                </a:solidFill>
              </a:rPr>
              <a:t>Code First</a:t>
            </a:r>
            <a:r>
              <a:rPr lang="en-US" sz="3199" dirty="0"/>
              <a:t> or </a:t>
            </a:r>
            <a:r>
              <a:rPr lang="en-US" sz="3199" b="1" dirty="0">
                <a:solidFill>
                  <a:schemeClr val="bg1"/>
                </a:solidFill>
              </a:rPr>
              <a:t>Scaffold from DB</a:t>
            </a:r>
            <a:r>
              <a:rPr lang="en-US" sz="3199" dirty="0"/>
              <a:t>)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313D1AC9-2F4E-4FAD-8399-6B016501D8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7757CC-DEDE-45C2-984E-1E87EFE48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1301" y="3921728"/>
            <a:ext cx="3918264" cy="1986725"/>
          </a:xfrm>
          <a:prstGeom prst="rect">
            <a:avLst/>
          </a:prstGeom>
          <a:ln w="3175">
            <a:solidFill>
              <a:schemeClr val="tx1"/>
            </a:solidFill>
          </a:ln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C1E09F-B889-4D4E-99E5-AE386C13E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0174" y="4631192"/>
            <a:ext cx="3488057" cy="507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02296B-6D87-4798-94CA-59CD63895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599" y="3292010"/>
            <a:ext cx="2351906" cy="3214991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028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7aee57a-33bc-479a-b375-2a9789967078" xsi:nil="true"/>
    <lcf76f155ced4ddcb4097134ff3c332f xmlns="d0d25b69-8e68-4841-9284-bd8f9504d222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E63F92689E2344800622A05AA3C338" ma:contentTypeVersion="15" ma:contentTypeDescription="Create a new document." ma:contentTypeScope="" ma:versionID="5a57a07a638ef8de7d2c5d095121ef2e">
  <xsd:schema xmlns:xsd="http://www.w3.org/2001/XMLSchema" xmlns:xs="http://www.w3.org/2001/XMLSchema" xmlns:p="http://schemas.microsoft.com/office/2006/metadata/properties" xmlns:ns2="d0d25b69-8e68-4841-9284-bd8f9504d222" xmlns:ns3="b7aee57a-33bc-479a-b375-2a9789967078" targetNamespace="http://schemas.microsoft.com/office/2006/metadata/properties" ma:root="true" ma:fieldsID="fa97156deb07b510288551d34a0f1a9e" ns2:_="" ns3:_="">
    <xsd:import namespace="d0d25b69-8e68-4841-9284-bd8f9504d222"/>
    <xsd:import namespace="b7aee57a-33bc-479a-b375-2a97899670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d25b69-8e68-4841-9284-bd8f9504d2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0f6b91ac-d40f-491d-bfb0-a181f55199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aee57a-33bc-479a-b375-2a978996707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0272d0e-81d8-4ac7-9277-f1cd7dac00c5}" ma:internalName="TaxCatchAll" ma:showField="CatchAllData" ma:web="b7aee57a-33bc-479a-b375-2a978996707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99DAA1-E9B1-422C-A4D6-9BD57DA0A60A}">
  <ds:schemaRefs>
    <ds:schemaRef ds:uri="http://schemas.microsoft.com/office/2006/metadata/properties"/>
    <ds:schemaRef ds:uri="http://schemas.microsoft.com/office/infopath/2007/PartnerControls"/>
    <ds:schemaRef ds:uri="b7aee57a-33bc-479a-b375-2a9789967078"/>
    <ds:schemaRef ds:uri="d0d25b69-8e68-4841-9284-bd8f9504d222"/>
  </ds:schemaRefs>
</ds:datastoreItem>
</file>

<file path=customXml/itemProps2.xml><?xml version="1.0" encoding="utf-8"?>
<ds:datastoreItem xmlns:ds="http://schemas.openxmlformats.org/officeDocument/2006/customXml" ds:itemID="{3F84093E-B3BE-4195-9EC9-45C217AF08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3E600C-2355-4279-8CA0-29572355EF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d25b69-8e68-4841-9284-bd8f9504d222"/>
    <ds:schemaRef ds:uri="b7aee57a-33bc-479a-b375-2a97899670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9943</TotalTime>
  <Words>1951</Words>
  <Application>Microsoft Office PowerPoint</Application>
  <PresentationFormat>Widescreen</PresentationFormat>
  <Paragraphs>342</Paragraphs>
  <Slides>46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맑은 고딕</vt:lpstr>
      <vt:lpstr>Arial</vt:lpstr>
      <vt:lpstr>Calibri</vt:lpstr>
      <vt:lpstr>Consolas</vt:lpstr>
      <vt:lpstr>Wingdings</vt:lpstr>
      <vt:lpstr>Wingdings 2</vt:lpstr>
      <vt:lpstr>цал</vt:lpstr>
      <vt:lpstr>SoftUni</vt:lpstr>
      <vt:lpstr>1_SoftUni</vt:lpstr>
      <vt:lpstr>ASP.NET Core Databases</vt:lpstr>
      <vt:lpstr>Questions?</vt:lpstr>
      <vt:lpstr>Table of Content</vt:lpstr>
      <vt:lpstr>Code First Approach</vt:lpstr>
      <vt:lpstr>Entity Framework Core: Overview</vt:lpstr>
      <vt:lpstr>ASP.NET Core MVC + Entity Framework</vt:lpstr>
      <vt:lpstr>What is the Code First Approach?</vt:lpstr>
      <vt:lpstr>Why Use Code First?</vt:lpstr>
      <vt:lpstr>Code First Basic Workflow</vt:lpstr>
      <vt:lpstr>Code First Basic Workflow</vt:lpstr>
      <vt:lpstr>EF Core Components</vt:lpstr>
      <vt:lpstr>Domain Classes (Models)</vt:lpstr>
      <vt:lpstr>Domain Classes (Models)</vt:lpstr>
      <vt:lpstr>The DbContext Class</vt:lpstr>
      <vt:lpstr>Defining DbContext Class</vt:lpstr>
      <vt:lpstr>EF Core Configuration</vt:lpstr>
      <vt:lpstr>EF Core Setup</vt:lpstr>
      <vt:lpstr>How to Connect to SQL Server?</vt:lpstr>
      <vt:lpstr>How to Connect to SQL Server?</vt:lpstr>
      <vt:lpstr>Database.EnsureCreated()</vt:lpstr>
      <vt:lpstr>Database.EnsureCreated() – Example</vt:lpstr>
      <vt:lpstr>CRUD in ASP.NET Core MVC with EF</vt:lpstr>
      <vt:lpstr>The "ShoppingList" App</vt:lpstr>
      <vt:lpstr>The "All Products" Page (Reading Data)</vt:lpstr>
      <vt:lpstr>ProductController Class</vt:lpstr>
      <vt:lpstr>Reading Data (Controller + Model)</vt:lpstr>
      <vt:lpstr>Reading Data (View)</vt:lpstr>
      <vt:lpstr>The "Add Product" Page (Creating New Data)</vt:lpstr>
      <vt:lpstr>Creating New Data (Controller + Model)</vt:lpstr>
      <vt:lpstr>Creating New Data (View)</vt:lpstr>
      <vt:lpstr>The "Edit Product" Page (Updating Existing Data)</vt:lpstr>
      <vt:lpstr>Updating Existing Data (Controller)</vt:lpstr>
      <vt:lpstr>Updating Existing Data (View)</vt:lpstr>
      <vt:lpstr>Deleting Existing Data</vt:lpstr>
      <vt:lpstr>Deleting Existing Data (Controller)</vt:lpstr>
      <vt:lpstr>Database Migrations</vt:lpstr>
      <vt:lpstr>What Are Database Migrations?</vt:lpstr>
      <vt:lpstr>Migrations in EF Core</vt:lpstr>
      <vt:lpstr>Migrate the "ShoppingListDemo" App </vt:lpstr>
      <vt:lpstr>Migrate the "ShoppingListDemo" App</vt:lpstr>
      <vt:lpstr>Auto Run Migration Scripts at Startup</vt:lpstr>
      <vt:lpstr>Summary</vt:lpstr>
      <vt:lpstr>PowerPoint Presentation</vt:lpstr>
      <vt:lpstr>SoftUni Diamond Partners</vt:lpstr>
      <vt:lpstr>Trainings @ Software University (SoftUni)</vt:lpstr>
      <vt:lpstr>License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and Databases</dc:title>
  <dc:subject>Software Development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https://about.softuni.bg/
© Software University – https://softuni.bg
Copyrighted document. Unauthorized copy, reproduction or use is not permitted.</dc:description>
  <cp:lastModifiedBy>Krasimir Tsanev</cp:lastModifiedBy>
  <cp:revision>293</cp:revision>
  <dcterms:created xsi:type="dcterms:W3CDTF">2018-05-23T13:08:44Z</dcterms:created>
  <dcterms:modified xsi:type="dcterms:W3CDTF">2024-09-10T12:36:49Z</dcterms:modified>
  <cp:category>Spring Fundamentals Couse @ SoftUni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0x010100B4E63F92689E2344800622A05AA3C338</vt:lpwstr>
  </property>
</Properties>
</file>